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1" r:id="rId2"/>
    <p:sldMasterId id="2147483675" r:id="rId3"/>
    <p:sldMasterId id="2147483681" r:id="rId4"/>
    <p:sldMasterId id="2147483691" r:id="rId5"/>
    <p:sldMasterId id="2147483695" r:id="rId6"/>
  </p:sldMasterIdLst>
  <p:notesMasterIdLst>
    <p:notesMasterId r:id="rId25"/>
  </p:notesMasterIdLst>
  <p:handoutMasterIdLst>
    <p:handoutMasterId r:id="rId26"/>
  </p:handoutMasterIdLst>
  <p:sldIdLst>
    <p:sldId id="31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256" r:id="rId21"/>
    <p:sldId id="313" r:id="rId22"/>
    <p:sldId id="312" r:id="rId23"/>
    <p:sldId id="31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00"/>
    <a:srgbClr val="C05131"/>
    <a:srgbClr val="00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1" autoAdjust="0"/>
    <p:restoredTop sz="66830" autoAdjust="0"/>
  </p:normalViewPr>
  <p:slideViewPr>
    <p:cSldViewPr snapToGrid="0">
      <p:cViewPr varScale="1">
        <p:scale>
          <a:sx n="77" d="100"/>
          <a:sy n="77" d="100"/>
        </p:scale>
        <p:origin x="624"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00" d="100"/>
          <a:sy n="100" d="100"/>
        </p:scale>
        <p:origin x="3552" y="-2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30FB303-D07E-457D-A2A4-9231DB2A508D}"/>
    <pc:docChg chg="delSld modSld">
      <pc:chgData name="" userId="" providerId="" clId="Web-{030FB303-D07E-457D-A2A4-9231DB2A508D}" dt="2018-11-21T22:08:49.360" v="84"/>
      <pc:docMkLst>
        <pc:docMk/>
      </pc:docMkLst>
      <pc:sldChg chg="modSp">
        <pc:chgData name="" userId="" providerId="" clId="Web-{030FB303-D07E-457D-A2A4-9231DB2A508D}" dt="2018-11-21T22:08:12.856" v="54" actId="20577"/>
        <pc:sldMkLst>
          <pc:docMk/>
          <pc:sldMk cId="2732111010" sldId="256"/>
        </pc:sldMkLst>
        <pc:spChg chg="mod">
          <ac:chgData name="" userId="" providerId="" clId="Web-{030FB303-D07E-457D-A2A4-9231DB2A508D}" dt="2018-11-21T22:02:54.093" v="1" actId="20577"/>
          <ac:spMkLst>
            <pc:docMk/>
            <pc:sldMk cId="2732111010" sldId="256"/>
            <ac:spMk id="2" creationId="{00000000-0000-0000-0000-000000000000}"/>
          </ac:spMkLst>
        </pc:spChg>
        <pc:spChg chg="mod">
          <ac:chgData name="" userId="" providerId="" clId="Web-{030FB303-D07E-457D-A2A4-9231DB2A508D}" dt="2018-11-21T22:08:12.856" v="54" actId="20577"/>
          <ac:spMkLst>
            <pc:docMk/>
            <pc:sldMk cId="2732111010" sldId="256"/>
            <ac:spMk id="3" creationId="{00000000-0000-0000-0000-000000000000}"/>
          </ac:spMkLst>
        </pc:spChg>
      </pc:sldChg>
      <pc:sldChg chg="del">
        <pc:chgData name="" userId="" providerId="" clId="Web-{030FB303-D07E-457D-A2A4-9231DB2A508D}" dt="2018-11-21T22:03:00.999" v="3"/>
        <pc:sldMkLst>
          <pc:docMk/>
          <pc:sldMk cId="1858309001" sldId="258"/>
        </pc:sldMkLst>
      </pc:sldChg>
      <pc:sldChg chg="del">
        <pc:chgData name="" userId="" providerId="" clId="Web-{030FB303-D07E-457D-A2A4-9231DB2A508D}" dt="2018-11-21T22:03:02.015" v="4"/>
        <pc:sldMkLst>
          <pc:docMk/>
          <pc:sldMk cId="2174887473" sldId="259"/>
        </pc:sldMkLst>
      </pc:sldChg>
      <pc:sldChg chg="del">
        <pc:chgData name="" userId="" providerId="" clId="Web-{030FB303-D07E-457D-A2A4-9231DB2A508D}" dt="2018-11-21T22:03:06.203" v="6"/>
        <pc:sldMkLst>
          <pc:docMk/>
          <pc:sldMk cId="1713795181" sldId="260"/>
        </pc:sldMkLst>
      </pc:sldChg>
      <pc:sldChg chg="del">
        <pc:chgData name="" userId="" providerId="" clId="Web-{030FB303-D07E-457D-A2A4-9231DB2A508D}" dt="2018-11-21T22:08:49.360" v="84"/>
        <pc:sldMkLst>
          <pc:docMk/>
          <pc:sldMk cId="1420318159" sldId="261"/>
        </pc:sldMkLst>
      </pc:sldChg>
      <pc:sldChg chg="del">
        <pc:chgData name="" userId="" providerId="" clId="Web-{030FB303-D07E-457D-A2A4-9231DB2A508D}" dt="2018-11-21T22:03:15.953" v="7"/>
        <pc:sldMkLst>
          <pc:docMk/>
          <pc:sldMk cId="0" sldId="268"/>
        </pc:sldMkLst>
      </pc:sldChg>
      <pc:sldChg chg="del">
        <pc:chgData name="" userId="" providerId="" clId="Web-{030FB303-D07E-457D-A2A4-9231DB2A508D}" dt="2018-11-21T22:03:04.968" v="5"/>
        <pc:sldMkLst>
          <pc:docMk/>
          <pc:sldMk cId="2398801711" sldId="269"/>
        </pc:sldMkLst>
      </pc:sldChg>
      <pc:sldChg chg="modSp">
        <pc:chgData name="" userId="" providerId="" clId="Web-{030FB303-D07E-457D-A2A4-9231DB2A508D}" dt="2018-11-21T22:08:42.547" v="82" actId="20577"/>
        <pc:sldMkLst>
          <pc:docMk/>
          <pc:sldMk cId="3990358393" sldId="279"/>
        </pc:sldMkLst>
        <pc:spChg chg="mod">
          <ac:chgData name="" userId="" providerId="" clId="Web-{030FB303-D07E-457D-A2A4-9231DB2A508D}" dt="2018-11-21T22:08:42.547" v="82" actId="20577"/>
          <ac:spMkLst>
            <pc:docMk/>
            <pc:sldMk cId="3990358393" sldId="279"/>
            <ac:spMk id="3" creationId="{00000000-0000-0000-0000-000000000000}"/>
          </ac:spMkLst>
        </pc:spChg>
      </pc:sldChg>
      <pc:sldChg chg="del">
        <pc:chgData name="" userId="" providerId="" clId="Web-{030FB303-D07E-457D-A2A4-9231DB2A508D}" dt="2018-11-21T22:02:59.452" v="2"/>
        <pc:sldMkLst>
          <pc:docMk/>
          <pc:sldMk cId="3222179721" sldId="281"/>
        </pc:sldMkLst>
      </pc:sldChg>
      <pc:sldChg chg="del">
        <pc:chgData name="" userId="" providerId="" clId="Web-{030FB303-D07E-457D-A2A4-9231DB2A508D}" dt="2018-11-21T22:06:42.318" v="9"/>
        <pc:sldMkLst>
          <pc:docMk/>
          <pc:sldMk cId="128480921" sldId="282"/>
        </pc:sldMkLst>
      </pc:sldChg>
      <pc:sldChg chg="del">
        <pc:chgData name="" userId="" providerId="" clId="Web-{030FB303-D07E-457D-A2A4-9231DB2A508D}" dt="2018-11-21T22:06:40.803" v="8"/>
        <pc:sldMkLst>
          <pc:docMk/>
          <pc:sldMk cId="475584269" sldId="283"/>
        </pc:sldMkLst>
      </pc:sldChg>
      <pc:sldChg chg="modSp">
        <pc:chgData name="" userId="" providerId="" clId="Web-{030FB303-D07E-457D-A2A4-9231DB2A508D}" dt="2018-11-21T22:07:46.401" v="33" actId="20577"/>
        <pc:sldMkLst>
          <pc:docMk/>
          <pc:sldMk cId="482764181" sldId="284"/>
        </pc:sldMkLst>
        <pc:spChg chg="mod">
          <ac:chgData name="" userId="" providerId="" clId="Web-{030FB303-D07E-457D-A2A4-9231DB2A508D}" dt="2018-11-21T22:07:46.401" v="33" actId="20577"/>
          <ac:spMkLst>
            <pc:docMk/>
            <pc:sldMk cId="482764181" sldId="284"/>
            <ac:spMk id="2" creationId="{00000000-0000-0000-0000-000000000000}"/>
          </ac:spMkLst>
        </pc:spChg>
      </pc:sldChg>
      <pc:sldChg chg="del">
        <pc:chgData name="" userId="" providerId="" clId="Web-{030FB303-D07E-457D-A2A4-9231DB2A508D}" dt="2018-11-21T22:06:44.459" v="10"/>
        <pc:sldMkLst>
          <pc:docMk/>
          <pc:sldMk cId="1088898262" sldId="293"/>
        </pc:sldMkLst>
      </pc:sldChg>
      <pc:sldChg chg="del">
        <pc:chgData name="" userId="" providerId="" clId="Web-{030FB303-D07E-457D-A2A4-9231DB2A508D}" dt="2018-11-21T22:06:47.975" v="11"/>
        <pc:sldMkLst>
          <pc:docMk/>
          <pc:sldMk cId="442119200" sldId="2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B86419-2604-4957-B4DD-86E712B1DDA9}" type="datetimeFigureOut">
              <a:rPr lang="en-US" smtClean="0"/>
              <a:t>12/12/2018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A38FFC-1D78-4E4D-BFE3-C00DDE5C5BBE}" type="slidenum">
              <a:rPr lang="en-US" smtClean="0"/>
              <a:t>‹#›</a:t>
            </a:fld>
            <a:endParaRPr lang="en-US"/>
          </a:p>
        </p:txBody>
      </p:sp>
    </p:spTree>
    <p:extLst>
      <p:ext uri="{BB962C8B-B14F-4D97-AF65-F5344CB8AC3E}">
        <p14:creationId xmlns:p14="http://schemas.microsoft.com/office/powerpoint/2010/main" val="1625397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C47D0-0563-4CA4-AB4A-2790B5AEE655}" type="datetimeFigureOut">
              <a:rPr lang="en-US" smtClean="0"/>
              <a:t>12/12/2018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B6219-A6D1-4830-B80F-C8D21285029F}" type="slidenum">
              <a:rPr lang="en-US" smtClean="0"/>
              <a:t>‹#›</a:t>
            </a:fld>
            <a:endParaRPr lang="en-US"/>
          </a:p>
        </p:txBody>
      </p:sp>
    </p:spTree>
    <p:extLst>
      <p:ext uri="{BB962C8B-B14F-4D97-AF65-F5344CB8AC3E}">
        <p14:creationId xmlns:p14="http://schemas.microsoft.com/office/powerpoint/2010/main" val="98527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a:t>
            </a:fld>
            <a:endParaRPr lang="en-US"/>
          </a:p>
        </p:txBody>
      </p:sp>
    </p:spTree>
    <p:extLst>
      <p:ext uri="{BB962C8B-B14F-4D97-AF65-F5344CB8AC3E}">
        <p14:creationId xmlns:p14="http://schemas.microsoft.com/office/powerpoint/2010/main" val="1796404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Breastfeeding should be encouraged for all HIV negative women</a:t>
            </a:r>
          </a:p>
          <a:p>
            <a:pPr marL="228600" marR="0" lvl="0" indent="-228600" algn="l" defTabSz="914400" rtl="0" eaLnBrk="1" fontAlgn="auto" latinLnBrk="0" hangingPunct="1">
              <a:lnSpc>
                <a:spcPct val="100000"/>
              </a:lnSpc>
              <a:spcBef>
                <a:spcPts val="0"/>
              </a:spcBef>
              <a:spcAft>
                <a:spcPts val="0"/>
              </a:spcAft>
              <a:buClrTx/>
              <a:buSzTx/>
              <a:buFont typeface="Arial"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HCV+ status is not a contraindication for breastfeeding: careful attention to prevent nipple breakdown is critical (if HCV+ women have cracked or bleeding nipples, they should pump/dump until healed)</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Glatstein</a:t>
            </a:r>
            <a:r>
              <a:rPr kumimoji="0" lang="en-US" sz="1200" b="0" i="0" u="none" strike="noStrike" kern="1200" cap="none" spc="0" normalizeH="0" baseline="0" noProof="0" dirty="0">
                <a:ln>
                  <a:noFill/>
                </a:ln>
                <a:solidFill>
                  <a:prstClr val="black"/>
                </a:solidFill>
                <a:effectLst/>
                <a:uLnTx/>
                <a:uFillTx/>
                <a:latin typeface="+mn-lt"/>
                <a:ea typeface="+mn-ea"/>
                <a:cs typeface="+mn-cs"/>
              </a:rPr>
              <a:t> MM, Garcia-</a:t>
            </a:r>
            <a:r>
              <a:rPr kumimoji="0" lang="en-US" sz="1200" b="0" i="0" u="none" strike="noStrike" kern="1200" cap="none" spc="0" normalizeH="0" baseline="0" noProof="0" dirty="0" err="1">
                <a:ln>
                  <a:noFill/>
                </a:ln>
                <a:solidFill>
                  <a:prstClr val="black"/>
                </a:solidFill>
                <a:effectLst/>
                <a:uLnTx/>
                <a:uFillTx/>
                <a:latin typeface="+mn-lt"/>
                <a:ea typeface="+mn-ea"/>
                <a:cs typeface="+mn-cs"/>
              </a:rPr>
              <a:t>Bournissen</a:t>
            </a:r>
            <a:r>
              <a:rPr kumimoji="0" lang="en-US" sz="1200" b="0" i="0" u="none" strike="noStrike" kern="1200" cap="none" spc="0" normalizeH="0" baseline="0" noProof="0" dirty="0">
                <a:ln>
                  <a:noFill/>
                </a:ln>
                <a:solidFill>
                  <a:prstClr val="black"/>
                </a:solidFill>
                <a:effectLst/>
                <a:uLnTx/>
                <a:uFillTx/>
                <a:latin typeface="+mn-lt"/>
                <a:ea typeface="+mn-ea"/>
                <a:cs typeface="+mn-cs"/>
              </a:rPr>
              <a:t> F, Finkelstein Y, </a:t>
            </a:r>
            <a:r>
              <a:rPr kumimoji="0" lang="en-US" sz="1200" b="0" i="0" u="none" strike="noStrike" kern="1200" cap="none" spc="0" normalizeH="0" baseline="0" noProof="0" dirty="0" err="1">
                <a:ln>
                  <a:noFill/>
                </a:ln>
                <a:solidFill>
                  <a:prstClr val="black"/>
                </a:solidFill>
                <a:effectLst/>
                <a:uLnTx/>
                <a:uFillTx/>
                <a:latin typeface="+mn-lt"/>
                <a:ea typeface="+mn-ea"/>
                <a:cs typeface="+mn-cs"/>
              </a:rPr>
              <a:t>Koren</a:t>
            </a:r>
            <a:r>
              <a:rPr kumimoji="0" lang="en-US" sz="1200" b="0" i="0" u="none" strike="noStrike" kern="1200" cap="none" spc="0" normalizeH="0" baseline="0" noProof="0" dirty="0">
                <a:ln>
                  <a:noFill/>
                </a:ln>
                <a:solidFill>
                  <a:prstClr val="black"/>
                </a:solidFill>
                <a:effectLst/>
                <a:uLnTx/>
                <a:uFillTx/>
                <a:latin typeface="+mn-lt"/>
                <a:ea typeface="+mn-ea"/>
                <a:cs typeface="+mn-cs"/>
              </a:rPr>
              <a:t> G. Methadone exposure during lactation. </a:t>
            </a:r>
            <a:r>
              <a:rPr kumimoji="0" lang="en-US" sz="1200" b="0" i="1" u="none" strike="noStrike" kern="1200" cap="none" spc="0" normalizeH="0" baseline="0" noProof="0" dirty="0">
                <a:ln>
                  <a:noFill/>
                </a:ln>
                <a:solidFill>
                  <a:prstClr val="black"/>
                </a:solidFill>
                <a:effectLst/>
                <a:uLnTx/>
                <a:uFillTx/>
                <a:latin typeface="+mn-lt"/>
                <a:ea typeface="+mn-ea"/>
                <a:cs typeface="+mn-cs"/>
              </a:rPr>
              <a:t>Canadian Family Physician</a:t>
            </a:r>
            <a:r>
              <a:rPr kumimoji="0" lang="en-US" sz="1200" b="0" i="0" u="none" strike="noStrike" kern="1200" cap="none" spc="0" normalizeH="0" baseline="0" noProof="0" dirty="0">
                <a:ln>
                  <a:noFill/>
                </a:ln>
                <a:solidFill>
                  <a:prstClr val="black"/>
                </a:solidFill>
                <a:effectLst/>
                <a:uLnTx/>
                <a:uFillTx/>
                <a:latin typeface="+mn-lt"/>
                <a:ea typeface="+mn-ea"/>
                <a:cs typeface="+mn-cs"/>
              </a:rPr>
              <a:t>. 2008;54(12):1689-1690.</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Saia KA, Schiff D, </a:t>
            </a:r>
            <a:r>
              <a:rPr kumimoji="0" lang="en-US" sz="1200" b="0" i="0" u="none" strike="noStrike" kern="1200" cap="none" spc="0" normalizeH="0" baseline="0" noProof="0" dirty="0" err="1">
                <a:ln>
                  <a:noFill/>
                </a:ln>
                <a:solidFill>
                  <a:prstClr val="black"/>
                </a:solidFill>
                <a:effectLst/>
                <a:uLnTx/>
                <a:uFillTx/>
                <a:latin typeface="+mn-lt"/>
                <a:ea typeface="+mn-ea"/>
                <a:cs typeface="+mn-cs"/>
              </a:rPr>
              <a:t>Wachman</a:t>
            </a:r>
            <a:r>
              <a:rPr kumimoji="0" lang="en-US" sz="1200" b="0" i="0" u="none" strike="noStrike" kern="1200" cap="none" spc="0" normalizeH="0" baseline="0" noProof="0" dirty="0">
                <a:ln>
                  <a:noFill/>
                </a:ln>
                <a:solidFill>
                  <a:prstClr val="black"/>
                </a:solidFill>
                <a:effectLst/>
                <a:uLnTx/>
                <a:uFillTx/>
                <a:latin typeface="+mn-lt"/>
                <a:ea typeface="+mn-ea"/>
                <a:cs typeface="+mn-cs"/>
              </a:rPr>
              <a:t> EM, Mehta P, </a:t>
            </a:r>
            <a:r>
              <a:rPr kumimoji="0" lang="en-US" sz="1200" b="0" i="0" u="none" strike="noStrike" kern="1200" cap="none" spc="0" normalizeH="0" baseline="0" noProof="0" dirty="0" err="1">
                <a:ln>
                  <a:noFill/>
                </a:ln>
                <a:solidFill>
                  <a:prstClr val="black"/>
                </a:solidFill>
                <a:effectLst/>
                <a:uLnTx/>
                <a:uFillTx/>
                <a:latin typeface="+mn-lt"/>
                <a:ea typeface="+mn-ea"/>
                <a:cs typeface="+mn-cs"/>
              </a:rPr>
              <a:t>Vilkins</a:t>
            </a:r>
            <a:r>
              <a:rPr kumimoji="0" lang="en-US" sz="1200" b="0" i="0" u="none" strike="noStrike" kern="1200" cap="none" spc="0" normalizeH="0" baseline="0" noProof="0" dirty="0">
                <a:ln>
                  <a:noFill/>
                </a:ln>
                <a:solidFill>
                  <a:prstClr val="black"/>
                </a:solidFill>
                <a:effectLst/>
                <a:uLnTx/>
                <a:uFillTx/>
                <a:latin typeface="+mn-lt"/>
                <a:ea typeface="+mn-ea"/>
                <a:cs typeface="+mn-cs"/>
              </a:rPr>
              <a:t> A, </a:t>
            </a:r>
            <a:r>
              <a:rPr kumimoji="0" lang="en-US" sz="1200" b="0" i="0" u="none" strike="noStrike" kern="1200" cap="none" spc="0" normalizeH="0" baseline="0" noProof="0" dirty="0" err="1">
                <a:ln>
                  <a:noFill/>
                </a:ln>
                <a:solidFill>
                  <a:prstClr val="black"/>
                </a:solidFill>
                <a:effectLst/>
                <a:uLnTx/>
                <a:uFillTx/>
                <a:latin typeface="+mn-lt"/>
                <a:ea typeface="+mn-ea"/>
                <a:cs typeface="+mn-cs"/>
              </a:rPr>
              <a:t>Sia</a:t>
            </a:r>
            <a:r>
              <a:rPr kumimoji="0" lang="en-US" sz="1200" b="0" i="0" u="none" strike="noStrike" kern="1200" cap="none" spc="0" normalizeH="0" baseline="0" noProof="0" dirty="0">
                <a:ln>
                  <a:noFill/>
                </a:ln>
                <a:solidFill>
                  <a:prstClr val="black"/>
                </a:solidFill>
                <a:effectLst/>
                <a:uLnTx/>
                <a:uFillTx/>
                <a:latin typeface="+mn-lt"/>
                <a:ea typeface="+mn-ea"/>
                <a:cs typeface="+mn-cs"/>
              </a:rPr>
              <a:t> M, et al. Caring for Pregnant Women with Opioid Use Disorder in the USA: Expanding and Improving Treatment. </a:t>
            </a:r>
            <a:r>
              <a:rPr kumimoji="0" lang="en-US" sz="1200" b="0" i="0" u="none" strike="noStrike" kern="1200" cap="none" spc="0" normalizeH="0" baseline="0" noProof="0" dirty="0" err="1">
                <a:ln>
                  <a:noFill/>
                </a:ln>
                <a:solidFill>
                  <a:prstClr val="black"/>
                </a:solidFill>
                <a:effectLst/>
                <a:uLnTx/>
                <a:uFillTx/>
                <a:latin typeface="+mn-lt"/>
                <a:ea typeface="+mn-ea"/>
                <a:cs typeface="+mn-cs"/>
              </a:rPr>
              <a:t>Curr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Obstet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Gynecol</a:t>
            </a:r>
            <a:r>
              <a:rPr kumimoji="0" lang="en-US" sz="1200" b="0" i="0" u="none" strike="noStrike" kern="1200" cap="none" spc="0" normalizeH="0" baseline="0" noProof="0" dirty="0">
                <a:ln>
                  <a:noFill/>
                </a:ln>
                <a:solidFill>
                  <a:prstClr val="black"/>
                </a:solidFill>
                <a:effectLst/>
                <a:uLnTx/>
                <a:uFillTx/>
                <a:latin typeface="+mn-lt"/>
                <a:ea typeface="+mn-ea"/>
                <a:cs typeface="+mn-cs"/>
              </a:rPr>
              <a:t> Rep. 2016;1–7. </a:t>
            </a: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13</a:t>
            </a:fld>
            <a:endParaRPr lang="en-US"/>
          </a:p>
        </p:txBody>
      </p:sp>
    </p:spTree>
    <p:extLst>
      <p:ext uri="{BB962C8B-B14F-4D97-AF65-F5344CB8AC3E}">
        <p14:creationId xmlns:p14="http://schemas.microsoft.com/office/powerpoint/2010/main" val="3350936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ACOG recommends a minimum of a12 month inter-pregnancy interval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Women with substance use disorder tend to under-utilize LARC options (</a:t>
            </a:r>
            <a:r>
              <a:rPr kumimoji="0" lang="en-US" sz="1200" b="0" i="0" u="none" strike="noStrike" kern="1200" cap="none" spc="0" normalizeH="0" baseline="0" noProof="0" dirty="0" err="1">
                <a:ln>
                  <a:noFill/>
                </a:ln>
                <a:solidFill>
                  <a:prstClr val="black"/>
                </a:solidFill>
                <a:effectLst/>
                <a:uLnTx/>
                <a:uFillTx/>
                <a:latin typeface="+mn-lt"/>
                <a:ea typeface="+mn-ea"/>
                <a:cs typeface="+mn-cs"/>
              </a:rPr>
              <a:t>Terplan</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Counseling approach should emphasize universal LARC access; not targeting SUD population </a:t>
            </a: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14</a:t>
            </a:fld>
            <a:endParaRPr lang="en-US"/>
          </a:p>
        </p:txBody>
      </p:sp>
    </p:spTree>
    <p:extLst>
      <p:ext uri="{BB962C8B-B14F-4D97-AF65-F5344CB8AC3E}">
        <p14:creationId xmlns:p14="http://schemas.microsoft.com/office/powerpoint/2010/main" val="2121105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15</a:t>
            </a:fld>
            <a:endParaRPr lang="en-US"/>
          </a:p>
        </p:txBody>
      </p:sp>
    </p:spTree>
    <p:extLst>
      <p:ext uri="{BB962C8B-B14F-4D97-AF65-F5344CB8AC3E}">
        <p14:creationId xmlns:p14="http://schemas.microsoft.com/office/powerpoint/2010/main" val="398650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sz="1200" kern="1200" dirty="0">
                <a:solidFill>
                  <a:schemeClr val="tx1"/>
                </a:solidFill>
                <a:effectLst/>
                <a:latin typeface="+mn-lt"/>
                <a:ea typeface="+mn-ea"/>
                <a:cs typeface="+mn-cs"/>
              </a:rPr>
              <a:t> Vital Signs: Overdoses of Prescription Opioid Pain Relievers and Other Drugs Among Women — United States, 1999–2010 [Internet]. [cited 2016 Dec 27]. Available from: https://www.cdc.gov/mmwr/preview/mmwrhtml/mm6226a3.htm</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sz="1200" kern="1200" dirty="0">
                <a:solidFill>
                  <a:schemeClr val="tx1"/>
                </a:solidFill>
                <a:effectLst/>
                <a:latin typeface="+mn-lt"/>
                <a:ea typeface="+mn-ea"/>
                <a:cs typeface="+mn-cs"/>
              </a:rPr>
              <a:t>Key Substance Use and Mental Health Indicators in the United States: Results from the 2015 National Survey on Drug Use and Health - NSDUH-FFR1-2015.pdf [Internet]. [cited 2016 Dec 21]. Available from: https://www.samhsa.gov/data/sites/default/files/NSDUH-FFR1-2015/NSDUH-FFR1-2015/NSDUH-FFR1-2015.pdf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(3)</a:t>
            </a:r>
            <a:r>
              <a:rPr lang="en-US" sz="1200" kern="1200" dirty="0">
                <a:solidFill>
                  <a:schemeClr val="tx1"/>
                </a:solidFill>
                <a:effectLst/>
                <a:latin typeface="+mn-lt"/>
                <a:ea typeface="+mn-ea"/>
                <a:cs typeface="+mn-cs"/>
              </a:rPr>
              <a:t> Cicero TJ, Ellis MS, Surratt HL, Kurtz SP. The changing face of heroin use in the United States: a retrospective analysis of the past 50 years. JAMA Psychiatry. 2014 Jul 1;71(7):821–6. </a:t>
            </a:r>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3</a:t>
            </a:fld>
            <a:endParaRPr lang="en-US"/>
          </a:p>
        </p:txBody>
      </p:sp>
    </p:spTree>
    <p:extLst>
      <p:ext uri="{BB962C8B-B14F-4D97-AF65-F5344CB8AC3E}">
        <p14:creationId xmlns:p14="http://schemas.microsoft.com/office/powerpoint/2010/main" val="393685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kern="1200" dirty="0">
                <a:solidFill>
                  <a:schemeClr val="tx1"/>
                </a:solidFill>
                <a:effectLst/>
                <a:latin typeface="+mn-lt"/>
                <a:ea typeface="+mn-ea"/>
                <a:cs typeface="+mn-cs"/>
              </a:rPr>
              <a:t>TEDS 2004-2014 National Admissions to Substance Abuse Treatment Services - 2014_teds_rpt_natl.pdf [Internet]. [cited 2016 Dec 21]. Available from: https://wwwdasis.samhsa.gov/dasis2/teds_pubs/2014_teds_rpt_natl.pdf</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kern="1200" dirty="0">
                <a:solidFill>
                  <a:schemeClr val="tx1"/>
                </a:solidFill>
                <a:effectLst/>
                <a:latin typeface="+mn-lt"/>
                <a:ea typeface="+mn-ea"/>
                <a:cs typeface="+mn-cs"/>
              </a:rPr>
              <a:t>O’Malley M, Brown AG, </a:t>
            </a:r>
            <a:r>
              <a:rPr lang="en-US" sz="1200" kern="1200" dirty="0" err="1">
                <a:solidFill>
                  <a:schemeClr val="tx1"/>
                </a:solidFill>
                <a:effectLst/>
                <a:latin typeface="+mn-lt"/>
                <a:ea typeface="+mn-ea"/>
                <a:cs typeface="+mn-cs"/>
              </a:rPr>
              <a:t>Sharfstein</a:t>
            </a:r>
            <a:r>
              <a:rPr lang="en-US" sz="1200" kern="1200" dirty="0">
                <a:solidFill>
                  <a:schemeClr val="tx1"/>
                </a:solidFill>
                <a:effectLst/>
                <a:latin typeface="+mn-lt"/>
                <a:ea typeface="+mn-ea"/>
                <a:cs typeface="+mn-cs"/>
              </a:rPr>
              <a:t> JM. MARYLAND MATERNAL MORTALITY REVIEW. [cited 2016 Dec 19]; Available from: http://phpa.dhmh.maryland.gov/mch/documents/2011mmrrpt.pdf</a:t>
            </a:r>
            <a:r>
              <a:rPr lang="en-US" dirty="0">
                <a:effectLst/>
              </a:rPr>
              <a:t> </a:t>
            </a:r>
            <a:endParaRPr lang="en-US" sz="120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maternal death is defined by the World Health Organization’s (WHO) International Classification of Diseases Ninth and Tenth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Revisions (ICD-9 and ICD-10) as “the death of a woman while pregnant or within 42 days of termination of pregnancy, irrespective of the duration and site of the pregnancy, from any cause related to or aggravated by pregnancy or its management but not from accidental or incidental causes.” </a:t>
            </a:r>
          </a:p>
          <a:p>
            <a:r>
              <a:rPr lang="en-US" sz="1200" kern="1200" dirty="0">
                <a:solidFill>
                  <a:schemeClr val="tx1"/>
                </a:solidFill>
                <a:effectLst/>
                <a:latin typeface="+mn-lt"/>
                <a:ea typeface="+mn-ea"/>
                <a:cs typeface="+mn-cs"/>
              </a:rPr>
              <a:t>-The maternal mortality ratio(MMR)is the number of maternal deaths per 100,000 live births in the same time period. </a:t>
            </a:r>
          </a:p>
          <a:p>
            <a:r>
              <a:rPr lang="en-US" sz="1200" kern="1200" dirty="0">
                <a:solidFill>
                  <a:schemeClr val="tx1"/>
                </a:solidFill>
                <a:effectLst/>
                <a:latin typeface="+mn-lt"/>
                <a:ea typeface="+mn-ea"/>
                <a:cs typeface="+mn-cs"/>
              </a:rPr>
              <a:t>-A pregnancy-associated death is defined by the Centers for Disease Control and Prevention (CDC) as “the death of a woman while pregnant </a:t>
            </a:r>
          </a:p>
          <a:p>
            <a:pPr lvl="0" algn="just"/>
            <a:r>
              <a:rPr lang="en-US" sz="1200" kern="1200" dirty="0">
                <a:solidFill>
                  <a:schemeClr val="tx1"/>
                </a:solidFill>
                <a:effectLst/>
                <a:latin typeface="+mn-lt"/>
                <a:ea typeface="+mn-ea"/>
                <a:cs typeface="+mn-cs"/>
              </a:rPr>
              <a:t>or within one year or365 days of pregnancy conclusion, irrespective of the duration and </a:t>
            </a:r>
            <a:r>
              <a:rPr lang="en-US" sz="1200" kern="1200" dirty="0" err="1">
                <a:solidFill>
                  <a:schemeClr val="tx1"/>
                </a:solidFill>
                <a:effectLst/>
                <a:latin typeface="+mn-lt"/>
                <a:ea typeface="+mn-ea"/>
                <a:cs typeface="+mn-cs"/>
              </a:rPr>
              <a:t>siteof</a:t>
            </a:r>
            <a:r>
              <a:rPr lang="en-US" sz="1200" kern="1200" dirty="0">
                <a:solidFill>
                  <a:schemeClr val="tx1"/>
                </a:solidFill>
                <a:effectLst/>
                <a:latin typeface="+mn-lt"/>
                <a:ea typeface="+mn-ea"/>
                <a:cs typeface="+mn-cs"/>
              </a:rPr>
              <a:t> the pregnancy, regardless of the cause of </a:t>
            </a:r>
          </a:p>
          <a:p>
            <a:pPr lvl="0" algn="just"/>
            <a:r>
              <a:rPr lang="en-US" sz="1200" kern="1200" dirty="0">
                <a:solidFill>
                  <a:schemeClr val="tx1"/>
                </a:solidFill>
                <a:effectLst/>
                <a:latin typeface="+mn-lt"/>
                <a:ea typeface="+mn-ea"/>
                <a:cs typeface="+mn-cs"/>
              </a:rPr>
              <a:t>death.” </a:t>
            </a:r>
          </a:p>
          <a:p>
            <a:pPr lvl="0" algn="just"/>
            <a:r>
              <a:rPr lang="en-US" sz="1200" kern="1200" dirty="0">
                <a:solidFill>
                  <a:schemeClr val="tx1"/>
                </a:solidFill>
                <a:effectLst/>
                <a:latin typeface="+mn-lt"/>
                <a:ea typeface="+mn-ea"/>
                <a:cs typeface="+mn-cs"/>
              </a:rPr>
              <a:t>-The pregnancy-associated mortality ratio is the number of pregnancy-associated deaths per 100,000 live births. </a:t>
            </a:r>
          </a:p>
          <a:p>
            <a:pPr lvl="0" algn="just"/>
            <a:r>
              <a:rPr lang="en-US" sz="1200" kern="1200" dirty="0">
                <a:solidFill>
                  <a:schemeClr val="tx1"/>
                </a:solidFill>
                <a:effectLst/>
                <a:latin typeface="+mn-lt"/>
                <a:ea typeface="+mn-ea"/>
                <a:cs typeface="+mn-cs"/>
              </a:rPr>
              <a:t>-A pregnancy-related death is defined by the CDC as “the death of a woman while pregnant or within one year of conclusion of pregnancy, irrespective of the duration and site of the pregnancy, from any cause related to or aggravated by her pregnancy or its management, but not from accidental or incidental causes.” </a:t>
            </a:r>
          </a:p>
          <a:p>
            <a:pPr lvl="0" algn="just"/>
            <a:r>
              <a:rPr lang="en-US" sz="1200" kern="1200" dirty="0">
                <a:solidFill>
                  <a:schemeClr val="tx1"/>
                </a:solidFill>
                <a:effectLst/>
                <a:latin typeface="+mn-lt"/>
                <a:ea typeface="+mn-ea"/>
                <a:cs typeface="+mn-cs"/>
              </a:rPr>
              <a:t>-The pregnancy-related mortality ratio is the number of pregnancy-related deaths per 100,000 live births.</a:t>
            </a:r>
          </a:p>
        </p:txBody>
      </p:sp>
      <p:sp>
        <p:nvSpPr>
          <p:cNvPr id="4" name="Slide Number Placeholder 3"/>
          <p:cNvSpPr>
            <a:spLocks noGrp="1"/>
          </p:cNvSpPr>
          <p:nvPr>
            <p:ph type="sldNum" sz="quarter" idx="10"/>
          </p:nvPr>
        </p:nvSpPr>
        <p:spPr/>
        <p:txBody>
          <a:bodyPr/>
          <a:lstStyle/>
          <a:p>
            <a:fld id="{62FB6219-A6D1-4830-B80F-C8D21285029F}" type="slidenum">
              <a:rPr lang="en-US" smtClean="0"/>
              <a:t>4</a:t>
            </a:fld>
            <a:endParaRPr lang="en-US"/>
          </a:p>
        </p:txBody>
      </p:sp>
    </p:spTree>
    <p:extLst>
      <p:ext uri="{BB962C8B-B14F-4D97-AF65-F5344CB8AC3E}">
        <p14:creationId xmlns:p14="http://schemas.microsoft.com/office/powerpoint/2010/main" val="301780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kern="1200" dirty="0" err="1">
                <a:solidFill>
                  <a:schemeClr val="tx1"/>
                </a:solidFill>
                <a:effectLst/>
                <a:latin typeface="+mn-lt"/>
                <a:ea typeface="+mn-ea"/>
                <a:cs typeface="+mn-cs"/>
              </a:rPr>
              <a:t>Heil</a:t>
            </a:r>
            <a:r>
              <a:rPr lang="en-US" sz="1200" kern="1200" dirty="0">
                <a:solidFill>
                  <a:schemeClr val="tx1"/>
                </a:solidFill>
                <a:effectLst/>
                <a:latin typeface="+mn-lt"/>
                <a:ea typeface="+mn-ea"/>
                <a:cs typeface="+mn-cs"/>
              </a:rPr>
              <a:t> SH, Jones HE, </a:t>
            </a:r>
            <a:r>
              <a:rPr lang="en-US" sz="1200" kern="1200" dirty="0" err="1">
                <a:solidFill>
                  <a:schemeClr val="tx1"/>
                </a:solidFill>
                <a:effectLst/>
                <a:latin typeface="+mn-lt"/>
                <a:ea typeface="+mn-ea"/>
                <a:cs typeface="+mn-cs"/>
              </a:rPr>
              <a:t>Arria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Kaltenbach</a:t>
            </a:r>
            <a:r>
              <a:rPr lang="en-US" sz="1200" kern="1200" dirty="0">
                <a:solidFill>
                  <a:schemeClr val="tx1"/>
                </a:solidFill>
                <a:effectLst/>
                <a:latin typeface="+mn-lt"/>
                <a:ea typeface="+mn-ea"/>
                <a:cs typeface="+mn-cs"/>
              </a:rPr>
              <a:t> K, Coyle M, Fischer G, et al. Unintended pregnancy in opioid-abusing women. J </a:t>
            </a:r>
            <a:r>
              <a:rPr lang="en-US" sz="1200" kern="1200" dirty="0" err="1">
                <a:solidFill>
                  <a:schemeClr val="tx1"/>
                </a:solidFill>
                <a:effectLst/>
                <a:latin typeface="+mn-lt"/>
                <a:ea typeface="+mn-ea"/>
                <a:cs typeface="+mn-cs"/>
              </a:rPr>
              <a:t>Subst</a:t>
            </a:r>
            <a:r>
              <a:rPr lang="en-US" sz="1200" kern="1200" dirty="0">
                <a:solidFill>
                  <a:schemeClr val="tx1"/>
                </a:solidFill>
                <a:effectLst/>
                <a:latin typeface="+mn-lt"/>
                <a:ea typeface="+mn-ea"/>
                <a:cs typeface="+mn-cs"/>
              </a:rPr>
              <a:t> Abuse Treat. 2011 Mar;40(2):199–202. </a:t>
            </a:r>
            <a:endParaRPr lang="en-US" dirty="0"/>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5</a:t>
            </a:fld>
            <a:endParaRPr lang="en-US"/>
          </a:p>
        </p:txBody>
      </p:sp>
    </p:spTree>
    <p:extLst>
      <p:ext uri="{BB962C8B-B14F-4D97-AF65-F5344CB8AC3E}">
        <p14:creationId xmlns:p14="http://schemas.microsoft.com/office/powerpoint/2010/main" val="238801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ASAM National Practice Guideline | May 27, 2015</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kern="1200" dirty="0">
                <a:solidFill>
                  <a:schemeClr val="tx1"/>
                </a:solidFill>
                <a:effectLst/>
                <a:latin typeface="+mn-lt"/>
                <a:ea typeface="+mn-ea"/>
                <a:cs typeface="+mn-cs"/>
              </a:rPr>
              <a:t>WHO. Guidelines for the identification and management of substance use and substance use disorders in pregnancy. 2014</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kern="1200" dirty="0">
                <a:solidFill>
                  <a:schemeClr val="tx1"/>
                </a:solidFill>
                <a:effectLst/>
                <a:latin typeface="+mn-lt"/>
                <a:ea typeface="+mn-ea"/>
                <a:cs typeface="+mn-cs"/>
              </a:rPr>
              <a:t>ACOG Statement on Opioid Use During Pregnancy - ACOG [Internet]. [cited 2016 Nov 21]. Available from: http://www.acog.org/About-ACOG/News-Room/Statements/2016/ACOG-Statement-on-Opioid-Use-During-Pregnancy</a:t>
            </a:r>
          </a:p>
          <a:p>
            <a:endParaRPr lang="en-US" dirty="0"/>
          </a:p>
          <a:p>
            <a:endParaRPr lang="en-US" dirty="0"/>
          </a:p>
          <a:p>
            <a:r>
              <a:rPr lang="en-US" dirty="0"/>
              <a:t>*Jones, H. E., O'Grady, K. E., </a:t>
            </a:r>
            <a:r>
              <a:rPr lang="en-US" dirty="0" err="1"/>
              <a:t>Malfi</a:t>
            </a:r>
            <a:r>
              <a:rPr lang="en-US" dirty="0"/>
              <a:t>, D. and </a:t>
            </a:r>
            <a:r>
              <a:rPr lang="en-US" dirty="0" err="1"/>
              <a:t>Tuten</a:t>
            </a:r>
            <a:r>
              <a:rPr lang="en-US" dirty="0"/>
              <a:t>, M. (2008), Methadone Maintenance vs. Methadone Taper During Pregnancy: Maternal and Neonatal Outcomes. The American Journal on Addictions, 17: 372–386. doi:10.1080/10550490802266276</a:t>
            </a: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6</a:t>
            </a:fld>
            <a:endParaRPr lang="en-US"/>
          </a:p>
        </p:txBody>
      </p:sp>
    </p:spTree>
    <p:extLst>
      <p:ext uri="{BB962C8B-B14F-4D97-AF65-F5344CB8AC3E}">
        <p14:creationId xmlns:p14="http://schemas.microsoft.com/office/powerpoint/2010/main" val="267444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kern="1200" dirty="0" err="1">
                <a:solidFill>
                  <a:schemeClr val="tx1"/>
                </a:solidFill>
                <a:effectLst/>
                <a:latin typeface="+mn-lt"/>
                <a:ea typeface="+mn-ea"/>
                <a:cs typeface="+mn-cs"/>
              </a:rPr>
              <a:t>Zedler</a:t>
            </a:r>
            <a:r>
              <a:rPr lang="en-US" sz="1200" kern="1200" dirty="0">
                <a:solidFill>
                  <a:schemeClr val="tx1"/>
                </a:solidFill>
                <a:effectLst/>
                <a:latin typeface="+mn-lt"/>
                <a:ea typeface="+mn-ea"/>
                <a:cs typeface="+mn-cs"/>
              </a:rPr>
              <a:t> BK, Mann AL, Kim MM, </a:t>
            </a:r>
            <a:r>
              <a:rPr lang="en-US" sz="1200" kern="1200" dirty="0" err="1">
                <a:solidFill>
                  <a:schemeClr val="tx1"/>
                </a:solidFill>
                <a:effectLst/>
                <a:latin typeface="+mn-lt"/>
                <a:ea typeface="+mn-ea"/>
                <a:cs typeface="+mn-cs"/>
              </a:rPr>
              <a:t>Amick</a:t>
            </a:r>
            <a:r>
              <a:rPr lang="en-US" sz="1200" kern="1200" dirty="0">
                <a:solidFill>
                  <a:schemeClr val="tx1"/>
                </a:solidFill>
                <a:effectLst/>
                <a:latin typeface="+mn-lt"/>
                <a:ea typeface="+mn-ea"/>
                <a:cs typeface="+mn-cs"/>
              </a:rPr>
              <a:t> HR, Joyce AR, </a:t>
            </a:r>
            <a:r>
              <a:rPr lang="en-US" sz="1200" kern="1200" dirty="0" err="1">
                <a:solidFill>
                  <a:schemeClr val="tx1"/>
                </a:solidFill>
                <a:effectLst/>
                <a:latin typeface="+mn-lt"/>
                <a:ea typeface="+mn-ea"/>
                <a:cs typeface="+mn-cs"/>
              </a:rPr>
              <a:t>Murrelle</a:t>
            </a:r>
            <a:r>
              <a:rPr lang="en-US" sz="1200" kern="1200" dirty="0">
                <a:solidFill>
                  <a:schemeClr val="tx1"/>
                </a:solidFill>
                <a:effectLst/>
                <a:latin typeface="+mn-lt"/>
                <a:ea typeface="+mn-ea"/>
                <a:cs typeface="+mn-cs"/>
              </a:rPr>
              <a:t> EL, et al. Buprenorphine compared with methadone to treat pregnant women with opioid use disorder: a systematic review and meta-analysis of safety in the mother, fetus and child. Addict Abingdon Engl. 2016 May 25;</a:t>
            </a:r>
            <a:r>
              <a:rPr lang="en-US" dirty="0">
                <a:effectLst/>
              </a:rPr>
              <a:t> </a:t>
            </a:r>
          </a:p>
          <a:p>
            <a:endParaRPr lang="en-US" dirty="0">
              <a:effectLst/>
            </a:endParaRPr>
          </a:p>
          <a:p>
            <a:endParaRPr lang="en-US" dirty="0"/>
          </a:p>
          <a:p>
            <a:r>
              <a:rPr lang="en-US" dirty="0"/>
              <a:t>(2) </a:t>
            </a:r>
            <a:r>
              <a:rPr lang="en-US" sz="1200" kern="1200" dirty="0">
                <a:solidFill>
                  <a:schemeClr val="tx1"/>
                </a:solidFill>
                <a:effectLst/>
                <a:latin typeface="+mn-lt"/>
                <a:ea typeface="+mn-ea"/>
                <a:cs typeface="+mn-cs"/>
              </a:rPr>
              <a:t>Meyer MC, Johnston AM, Crocker AM, </a:t>
            </a:r>
            <a:r>
              <a:rPr lang="en-US" sz="1200" kern="1200" dirty="0" err="1">
                <a:solidFill>
                  <a:schemeClr val="tx1"/>
                </a:solidFill>
                <a:effectLst/>
                <a:latin typeface="+mn-lt"/>
                <a:ea typeface="+mn-ea"/>
                <a:cs typeface="+mn-cs"/>
              </a:rPr>
              <a:t>Heil</a:t>
            </a:r>
            <a:r>
              <a:rPr lang="en-US" sz="1200" kern="1200" dirty="0">
                <a:solidFill>
                  <a:schemeClr val="tx1"/>
                </a:solidFill>
                <a:effectLst/>
                <a:latin typeface="+mn-lt"/>
                <a:ea typeface="+mn-ea"/>
                <a:cs typeface="+mn-cs"/>
              </a:rPr>
              <a:t> SH. Methadone and buprenorphine for opioid dependence during pregnancy: A retrospective cohort study. J Addict Med. 2015;9(2):81–6. </a:t>
            </a:r>
            <a:endParaRPr lang="en-US" dirty="0"/>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7</a:t>
            </a:fld>
            <a:endParaRPr lang="en-US"/>
          </a:p>
        </p:txBody>
      </p:sp>
    </p:spTree>
    <p:extLst>
      <p:ext uri="{BB962C8B-B14F-4D97-AF65-F5344CB8AC3E}">
        <p14:creationId xmlns:p14="http://schemas.microsoft.com/office/powerpoint/2010/main" val="3002363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Jones HE, Fischer G, </a:t>
            </a:r>
            <a:r>
              <a:rPr kumimoji="0" lang="en-US" sz="1200" b="0" i="0" u="none" strike="noStrike" kern="1200" cap="none" spc="0" normalizeH="0" baseline="0" noProof="0" dirty="0" err="1">
                <a:ln>
                  <a:noFill/>
                </a:ln>
                <a:solidFill>
                  <a:prstClr val="black"/>
                </a:solidFill>
                <a:effectLst/>
                <a:uLnTx/>
                <a:uFillTx/>
                <a:latin typeface="+mn-lt"/>
                <a:ea typeface="+mn-ea"/>
                <a:cs typeface="+mn-cs"/>
              </a:rPr>
              <a:t>Heil</a:t>
            </a:r>
            <a:r>
              <a:rPr kumimoji="0" lang="en-US" sz="1200" b="0" i="0" u="none" strike="noStrike" kern="1200" cap="none" spc="0" normalizeH="0" baseline="0" noProof="0" dirty="0">
                <a:ln>
                  <a:noFill/>
                </a:ln>
                <a:solidFill>
                  <a:prstClr val="black"/>
                </a:solidFill>
                <a:effectLst/>
                <a:uLnTx/>
                <a:uFillTx/>
                <a:latin typeface="+mn-lt"/>
                <a:ea typeface="+mn-ea"/>
                <a:cs typeface="+mn-cs"/>
              </a:rPr>
              <a:t> SH, et al. Maternal Opioid Treatment: Human Experimental Research (MOTHER) – Approach, Issues, and Lessons Learned. </a:t>
            </a:r>
            <a:r>
              <a:rPr kumimoji="0" lang="en-US" sz="1200" b="0" i="1" u="none" strike="noStrike" kern="1200" cap="none" spc="0" normalizeH="0" baseline="0" noProof="0" dirty="0">
                <a:ln>
                  <a:noFill/>
                </a:ln>
                <a:solidFill>
                  <a:prstClr val="black"/>
                </a:solidFill>
                <a:effectLst/>
                <a:uLnTx/>
                <a:uFillTx/>
                <a:latin typeface="+mn-lt"/>
                <a:ea typeface="+mn-ea"/>
                <a:cs typeface="+mn-cs"/>
              </a:rPr>
              <a:t>Addiction (Abingdon, England)</a:t>
            </a:r>
            <a:r>
              <a:rPr kumimoji="0" lang="en-US" sz="1200" b="0" i="0" u="none" strike="noStrike" kern="1200" cap="none" spc="0" normalizeH="0" baseline="0" noProof="0" dirty="0">
                <a:ln>
                  <a:noFill/>
                </a:ln>
                <a:solidFill>
                  <a:prstClr val="black"/>
                </a:solidFill>
                <a:effectLst/>
                <a:uLnTx/>
                <a:uFillTx/>
                <a:latin typeface="+mn-lt"/>
                <a:ea typeface="+mn-ea"/>
                <a:cs typeface="+mn-cs"/>
              </a:rPr>
              <a:t>. 2012;107(0 1):28-35. doi:10.1111/j.1360-0443.2012.04036.x.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is the landmark study establishing buprenorphine’s safety and efficacy equal to methadone in pregnancy</a:t>
            </a: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8</a:t>
            </a:fld>
            <a:endParaRPr lang="en-US"/>
          </a:p>
        </p:txBody>
      </p:sp>
    </p:spTree>
    <p:extLst>
      <p:ext uri="{BB962C8B-B14F-4D97-AF65-F5344CB8AC3E}">
        <p14:creationId xmlns:p14="http://schemas.microsoft.com/office/powerpoint/2010/main" val="1403348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Wingdings" charset="2"/>
              <a:buChar char="v"/>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Despite the advantages of Naltrexone in pregnancy (no risk of NAS, no need to increase dose with advancing gestational age); it should not be first line treatment for pregnant women. </a:t>
            </a:r>
          </a:p>
          <a:p>
            <a:pPr marL="228600" marR="0" lvl="0" indent="-228600" algn="l" defTabSz="914400" rtl="0" eaLnBrk="1" fontAlgn="auto" latinLnBrk="0" hangingPunct="1">
              <a:lnSpc>
                <a:spcPct val="100000"/>
              </a:lnSpc>
              <a:spcBef>
                <a:spcPts val="0"/>
              </a:spcBef>
              <a:spcAft>
                <a:spcPts val="0"/>
              </a:spcAft>
              <a:buClrTx/>
              <a:buSzTx/>
              <a:buFont typeface="Wingdings" charset="2"/>
              <a:buChar char="v"/>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Women stabilized on Naltrexone prior to pregnancy, should be offered continuation with full disclosure of limited outcomes data. </a:t>
            </a:r>
          </a:p>
          <a:p>
            <a:pPr marL="228600" marR="0" lvl="0" indent="-228600" algn="l" defTabSz="914400" rtl="0" eaLnBrk="1" fontAlgn="auto" latinLnBrk="0" hangingPunct="1">
              <a:lnSpc>
                <a:spcPct val="100000"/>
              </a:lnSpc>
              <a:spcBef>
                <a:spcPts val="0"/>
              </a:spcBef>
              <a:spcAft>
                <a:spcPts val="0"/>
              </a:spcAft>
              <a:buClrTx/>
              <a:buSzTx/>
              <a:buFont typeface="Wingdings" charset="2"/>
              <a:buChar char="v"/>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select patients, it is possible to initiate Naltrexone in pregnancy but clear induction protocols and option of in-patient monitoring recommended</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Hulse</a:t>
            </a:r>
            <a:r>
              <a:rPr kumimoji="0" lang="en-US" sz="1200" b="0" i="0" u="none" strike="noStrike" kern="1200" cap="none" spc="0" normalizeH="0" baseline="0" noProof="0" dirty="0">
                <a:ln>
                  <a:noFill/>
                </a:ln>
                <a:solidFill>
                  <a:prstClr val="black"/>
                </a:solidFill>
                <a:effectLst/>
                <a:uLnTx/>
                <a:uFillTx/>
                <a:latin typeface="+mn-lt"/>
                <a:ea typeface="+mn-ea"/>
                <a:cs typeface="+mn-cs"/>
              </a:rPr>
              <a:t> G, O’Neil G. Using naltrexone implants in the management of the pregnant heroin user. </a:t>
            </a:r>
            <a:r>
              <a:rPr kumimoji="0" lang="en-US" sz="1200" b="0" i="0" u="none" strike="noStrike" kern="1200" cap="none" spc="0" normalizeH="0" baseline="0" noProof="0" dirty="0" err="1">
                <a:ln>
                  <a:noFill/>
                </a:ln>
                <a:solidFill>
                  <a:prstClr val="black"/>
                </a:solidFill>
                <a:effectLst/>
                <a:uLnTx/>
                <a:uFillTx/>
                <a:latin typeface="+mn-lt"/>
                <a:ea typeface="+mn-ea"/>
                <a:cs typeface="+mn-cs"/>
              </a:rPr>
              <a:t>Aust</a:t>
            </a:r>
            <a:r>
              <a:rPr kumimoji="0" lang="en-US" sz="1200" b="0" i="0" u="none" strike="noStrike" kern="1200" cap="none" spc="0" normalizeH="0" baseline="0" noProof="0" dirty="0">
                <a:ln>
                  <a:noFill/>
                </a:ln>
                <a:solidFill>
                  <a:prstClr val="black"/>
                </a:solidFill>
                <a:effectLst/>
                <a:uLnTx/>
                <a:uFillTx/>
                <a:latin typeface="+mn-lt"/>
                <a:ea typeface="+mn-ea"/>
                <a:cs typeface="+mn-cs"/>
              </a:rPr>
              <a:t> N Z J </a:t>
            </a:r>
            <a:r>
              <a:rPr kumimoji="0" lang="en-US" sz="1200" b="0" i="0" u="none" strike="noStrike" kern="1200" cap="none" spc="0" normalizeH="0" baseline="0" noProof="0" dirty="0" err="1">
                <a:ln>
                  <a:noFill/>
                </a:ln>
                <a:solidFill>
                  <a:prstClr val="black"/>
                </a:solidFill>
                <a:effectLst/>
                <a:uLnTx/>
                <a:uFillTx/>
                <a:latin typeface="+mn-lt"/>
                <a:ea typeface="+mn-ea"/>
                <a:cs typeface="+mn-cs"/>
              </a:rPr>
              <a:t>Obstet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Gynaecol</a:t>
            </a:r>
            <a:r>
              <a:rPr kumimoji="0" lang="en-US" sz="1200" b="0" i="0" u="none" strike="noStrike" kern="1200" cap="none" spc="0" normalizeH="0" baseline="0" noProof="0" dirty="0">
                <a:ln>
                  <a:noFill/>
                </a:ln>
                <a:solidFill>
                  <a:prstClr val="black"/>
                </a:solidFill>
                <a:effectLst/>
                <a:uLnTx/>
                <a:uFillTx/>
                <a:latin typeface="+mn-lt"/>
                <a:ea typeface="+mn-ea"/>
                <a:cs typeface="+mn-cs"/>
              </a:rPr>
              <a:t>. 2002 Oct 1;42(5):569–73.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a:t>
            </a:r>
            <a:r>
              <a:rPr kumimoji="0" lang="en-US" sz="1200" b="0" i="0" u="none" strike="noStrike" kern="1200" cap="none" spc="0" normalizeH="0" baseline="0" noProof="0" dirty="0" err="1">
                <a:ln>
                  <a:noFill/>
                </a:ln>
                <a:solidFill>
                  <a:prstClr val="black"/>
                </a:solidFill>
                <a:effectLst/>
                <a:uLnTx/>
                <a:uFillTx/>
                <a:latin typeface="+mn-lt"/>
                <a:ea typeface="+mn-ea"/>
                <a:cs typeface="+mn-cs"/>
              </a:rPr>
              <a:t>Hulse</a:t>
            </a:r>
            <a:r>
              <a:rPr kumimoji="0" lang="en-US" sz="1200" b="0" i="0" u="none" strike="noStrike" kern="1200" cap="none" spc="0" normalizeH="0" baseline="0" noProof="0" dirty="0">
                <a:ln>
                  <a:noFill/>
                </a:ln>
                <a:solidFill>
                  <a:prstClr val="black"/>
                </a:solidFill>
                <a:effectLst/>
                <a:uLnTx/>
                <a:uFillTx/>
                <a:latin typeface="+mn-lt"/>
                <a:ea typeface="+mn-ea"/>
                <a:cs typeface="+mn-cs"/>
              </a:rPr>
              <a:t> GK, Arnold-Reed DE, O’Neil G, Hansson RC. Naltrexone implant and blood naltrexone levels over pregnancy. </a:t>
            </a:r>
            <a:r>
              <a:rPr kumimoji="0" lang="en-US" sz="1200" b="0" i="0" u="none" strike="noStrike" kern="1200" cap="none" spc="0" normalizeH="0" baseline="0" noProof="0" dirty="0" err="1">
                <a:ln>
                  <a:noFill/>
                </a:ln>
                <a:solidFill>
                  <a:prstClr val="black"/>
                </a:solidFill>
                <a:effectLst/>
                <a:uLnTx/>
                <a:uFillTx/>
                <a:latin typeface="+mn-lt"/>
                <a:ea typeface="+mn-ea"/>
                <a:cs typeface="+mn-cs"/>
              </a:rPr>
              <a:t>Aust</a:t>
            </a:r>
            <a:r>
              <a:rPr kumimoji="0" lang="en-US" sz="1200" b="0" i="0" u="none" strike="noStrike" kern="1200" cap="none" spc="0" normalizeH="0" baseline="0" noProof="0" dirty="0">
                <a:ln>
                  <a:noFill/>
                </a:ln>
                <a:solidFill>
                  <a:prstClr val="black"/>
                </a:solidFill>
                <a:effectLst/>
                <a:uLnTx/>
                <a:uFillTx/>
                <a:latin typeface="+mn-lt"/>
                <a:ea typeface="+mn-ea"/>
                <a:cs typeface="+mn-cs"/>
              </a:rPr>
              <a:t> N Z J </a:t>
            </a:r>
            <a:r>
              <a:rPr kumimoji="0" lang="en-US" sz="1200" b="0" i="0" u="none" strike="noStrike" kern="1200" cap="none" spc="0" normalizeH="0" baseline="0" noProof="0" dirty="0" err="1">
                <a:ln>
                  <a:noFill/>
                </a:ln>
                <a:solidFill>
                  <a:prstClr val="black"/>
                </a:solidFill>
                <a:effectLst/>
                <a:uLnTx/>
                <a:uFillTx/>
                <a:latin typeface="+mn-lt"/>
                <a:ea typeface="+mn-ea"/>
                <a:cs typeface="+mn-cs"/>
              </a:rPr>
              <a:t>Obstet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Gynaecol</a:t>
            </a:r>
            <a:r>
              <a:rPr kumimoji="0" lang="en-US" sz="1200" b="0" i="0" u="none" strike="noStrike" kern="1200" cap="none" spc="0" normalizeH="0" baseline="0" noProof="0" dirty="0">
                <a:ln>
                  <a:noFill/>
                </a:ln>
                <a:solidFill>
                  <a:prstClr val="black"/>
                </a:solidFill>
                <a:effectLst/>
                <a:uLnTx/>
                <a:uFillTx/>
                <a:latin typeface="+mn-lt"/>
                <a:ea typeface="+mn-ea"/>
                <a:cs typeface="+mn-cs"/>
              </a:rPr>
              <a:t>. 2003 Oct 1;43(5):386–8.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 </a:t>
            </a:r>
            <a:r>
              <a:rPr kumimoji="0" lang="en-US" sz="1200" b="0" i="0" u="none" strike="noStrike" kern="1200" cap="none" spc="0" normalizeH="0" baseline="0" noProof="0" dirty="0" err="1">
                <a:ln>
                  <a:noFill/>
                </a:ln>
                <a:solidFill>
                  <a:prstClr val="black"/>
                </a:solidFill>
                <a:effectLst/>
                <a:uLnTx/>
                <a:uFillTx/>
                <a:latin typeface="+mn-lt"/>
                <a:ea typeface="+mn-ea"/>
                <a:cs typeface="+mn-cs"/>
              </a:rPr>
              <a:t>Hulse</a:t>
            </a:r>
            <a:r>
              <a:rPr kumimoji="0" lang="en-US" sz="1200" b="0" i="0" u="none" strike="noStrike" kern="1200" cap="none" spc="0" normalizeH="0" baseline="0" noProof="0" dirty="0">
                <a:ln>
                  <a:noFill/>
                </a:ln>
                <a:solidFill>
                  <a:prstClr val="black"/>
                </a:solidFill>
                <a:effectLst/>
                <a:uLnTx/>
                <a:uFillTx/>
                <a:latin typeface="+mn-lt"/>
                <a:ea typeface="+mn-ea"/>
                <a:cs typeface="+mn-cs"/>
              </a:rPr>
              <a:t> G, O’Neill G. A possible role for implantable naltrexone in the management of the high-risk pregnant heroin user. </a:t>
            </a:r>
            <a:r>
              <a:rPr kumimoji="0" lang="en-US" sz="1200" b="0" i="0" u="none" strike="noStrike" kern="1200" cap="none" spc="0" normalizeH="0" baseline="0" noProof="0" dirty="0" err="1">
                <a:ln>
                  <a:noFill/>
                </a:ln>
                <a:solidFill>
                  <a:prstClr val="black"/>
                </a:solidFill>
                <a:effectLst/>
                <a:uLnTx/>
                <a:uFillTx/>
                <a:latin typeface="+mn-lt"/>
                <a:ea typeface="+mn-ea"/>
                <a:cs typeface="+mn-cs"/>
              </a:rPr>
              <a:t>Aust</a:t>
            </a:r>
            <a:r>
              <a:rPr kumimoji="0" lang="en-US" sz="1200" b="0" i="0" u="none" strike="noStrike" kern="1200" cap="none" spc="0" normalizeH="0" baseline="0" noProof="0" dirty="0">
                <a:ln>
                  <a:noFill/>
                </a:ln>
                <a:solidFill>
                  <a:prstClr val="black"/>
                </a:solidFill>
                <a:effectLst/>
                <a:uLnTx/>
                <a:uFillTx/>
                <a:latin typeface="+mn-lt"/>
                <a:ea typeface="+mn-ea"/>
                <a:cs typeface="+mn-cs"/>
              </a:rPr>
              <a:t> N Z J </a:t>
            </a:r>
            <a:r>
              <a:rPr kumimoji="0" lang="en-US" sz="1200" b="0" i="0" u="none" strike="noStrike" kern="1200" cap="none" spc="0" normalizeH="0" baseline="0" noProof="0" dirty="0" err="1">
                <a:ln>
                  <a:noFill/>
                </a:ln>
                <a:solidFill>
                  <a:prstClr val="black"/>
                </a:solidFill>
                <a:effectLst/>
                <a:uLnTx/>
                <a:uFillTx/>
                <a:latin typeface="+mn-lt"/>
                <a:ea typeface="+mn-ea"/>
                <a:cs typeface="+mn-cs"/>
              </a:rPr>
              <a:t>Obstet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Gynaecol</a:t>
            </a:r>
            <a:r>
              <a:rPr kumimoji="0" lang="en-US" sz="1200" b="0" i="0" u="none" strike="noStrike" kern="1200" cap="none" spc="0" normalizeH="0" baseline="0" noProof="0" dirty="0">
                <a:ln>
                  <a:noFill/>
                </a:ln>
                <a:solidFill>
                  <a:prstClr val="black"/>
                </a:solidFill>
                <a:effectLst/>
                <a:uLnTx/>
                <a:uFillTx/>
                <a:latin typeface="+mn-lt"/>
                <a:ea typeface="+mn-ea"/>
                <a:cs typeface="+mn-cs"/>
              </a:rPr>
              <a:t>. 2002 Feb 1;42(1):104–5.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(4) </a:t>
            </a:r>
            <a:r>
              <a:rPr kumimoji="0" lang="en-US" sz="1200" b="0" i="0" u="none" strike="noStrike" kern="1200" cap="none" spc="0" normalizeH="0" baseline="0" noProof="0" dirty="0" err="1">
                <a:ln>
                  <a:noFill/>
                </a:ln>
                <a:solidFill>
                  <a:prstClr val="black"/>
                </a:solidFill>
                <a:effectLst/>
                <a:uLnTx/>
                <a:uFillTx/>
                <a:latin typeface="+mn-lt"/>
                <a:ea typeface="+mn-ea"/>
                <a:cs typeface="+mn-cs"/>
              </a:rPr>
              <a:t>Farid</a:t>
            </a:r>
            <a:r>
              <a:rPr kumimoji="0" lang="en-US" sz="1200" b="0" i="0" u="none" strike="noStrike" kern="1200" cap="none" spc="0" normalizeH="0" baseline="0" noProof="0" dirty="0">
                <a:ln>
                  <a:noFill/>
                </a:ln>
                <a:solidFill>
                  <a:prstClr val="black"/>
                </a:solidFill>
                <a:effectLst/>
                <a:uLnTx/>
                <a:uFillTx/>
                <a:latin typeface="+mn-lt"/>
                <a:ea typeface="+mn-ea"/>
                <a:cs typeface="+mn-cs"/>
              </a:rPr>
              <a:t> WO, Lawrence AJ, </a:t>
            </a:r>
            <a:r>
              <a:rPr kumimoji="0" lang="en-US" sz="1200" b="0" i="0" u="none" strike="noStrike" kern="1200" cap="none" spc="0" normalizeH="0" baseline="0" noProof="0" dirty="0" err="1">
                <a:ln>
                  <a:noFill/>
                </a:ln>
                <a:solidFill>
                  <a:prstClr val="black"/>
                </a:solidFill>
                <a:effectLst/>
                <a:uLnTx/>
                <a:uFillTx/>
                <a:latin typeface="+mn-lt"/>
                <a:ea typeface="+mn-ea"/>
                <a:cs typeface="+mn-cs"/>
              </a:rPr>
              <a:t>Krstew</a:t>
            </a:r>
            <a:r>
              <a:rPr kumimoji="0" lang="en-US" sz="1200" b="0" i="0" u="none" strike="noStrike" kern="1200" cap="none" spc="0" normalizeH="0" baseline="0" noProof="0" dirty="0">
                <a:ln>
                  <a:noFill/>
                </a:ln>
                <a:solidFill>
                  <a:prstClr val="black"/>
                </a:solidFill>
                <a:effectLst/>
                <a:uLnTx/>
                <a:uFillTx/>
                <a:latin typeface="+mn-lt"/>
                <a:ea typeface="+mn-ea"/>
                <a:cs typeface="+mn-cs"/>
              </a:rPr>
              <a:t> EV, Tait RJ, </a:t>
            </a:r>
            <a:r>
              <a:rPr kumimoji="0" lang="en-US" sz="1200" b="0" i="0" u="none" strike="noStrike" kern="1200" cap="none" spc="0" normalizeH="0" baseline="0" noProof="0" dirty="0" err="1">
                <a:ln>
                  <a:noFill/>
                </a:ln>
                <a:solidFill>
                  <a:prstClr val="black"/>
                </a:solidFill>
                <a:effectLst/>
                <a:uLnTx/>
                <a:uFillTx/>
                <a:latin typeface="+mn-lt"/>
                <a:ea typeface="+mn-ea"/>
                <a:cs typeface="+mn-cs"/>
              </a:rPr>
              <a:t>Hulse</a:t>
            </a:r>
            <a:r>
              <a:rPr kumimoji="0" lang="en-US" sz="1200" b="0" i="0" u="none" strike="noStrike" kern="1200" cap="none" spc="0" normalizeH="0" baseline="0" noProof="0" dirty="0">
                <a:ln>
                  <a:noFill/>
                </a:ln>
                <a:solidFill>
                  <a:prstClr val="black"/>
                </a:solidFill>
                <a:effectLst/>
                <a:uLnTx/>
                <a:uFillTx/>
                <a:latin typeface="+mn-lt"/>
                <a:ea typeface="+mn-ea"/>
                <a:cs typeface="+mn-cs"/>
              </a:rPr>
              <a:t> GK, Dunlop SA. Maternally Administered Sustained-Release Naltrexone in Rats Affects Offspring Neurochemistry and </a:t>
            </a:r>
            <a:r>
              <a:rPr kumimoji="0" lang="en-US" sz="1200" b="0" i="0" u="none" strike="noStrike" kern="1200" cap="none" spc="0" normalizeH="0" baseline="0" noProof="0" dirty="0" err="1">
                <a:ln>
                  <a:noFill/>
                </a:ln>
                <a:solidFill>
                  <a:prstClr val="black"/>
                </a:solidFill>
                <a:effectLst/>
                <a:uLnTx/>
                <a:uFillTx/>
                <a:latin typeface="+mn-lt"/>
                <a:ea typeface="+mn-ea"/>
                <a:cs typeface="+mn-cs"/>
              </a:rPr>
              <a:t>Behaviour</a:t>
            </a:r>
            <a:r>
              <a:rPr kumimoji="0" lang="en-US" sz="1200" b="0" i="0" u="none" strike="noStrike" kern="1200" cap="none" spc="0" normalizeH="0" baseline="0" noProof="0" dirty="0">
                <a:ln>
                  <a:noFill/>
                </a:ln>
                <a:solidFill>
                  <a:prstClr val="black"/>
                </a:solidFill>
                <a:effectLst/>
                <a:uLnTx/>
                <a:uFillTx/>
                <a:latin typeface="+mn-lt"/>
                <a:ea typeface="+mn-ea"/>
                <a:cs typeface="+mn-cs"/>
              </a:rPr>
              <a:t> in Adulthood. </a:t>
            </a:r>
            <a:r>
              <a:rPr kumimoji="0" lang="en-US" sz="1200" b="0" i="0" u="none" strike="noStrike" kern="1200" cap="none" spc="0" normalizeH="0" baseline="0" noProof="0" dirty="0" err="1">
                <a:ln>
                  <a:noFill/>
                </a:ln>
                <a:solidFill>
                  <a:prstClr val="black"/>
                </a:solidFill>
                <a:effectLst/>
                <a:uLnTx/>
                <a:uFillTx/>
                <a:latin typeface="+mn-lt"/>
                <a:ea typeface="+mn-ea"/>
                <a:cs typeface="+mn-cs"/>
              </a:rPr>
              <a:t>PLoS</a:t>
            </a:r>
            <a:r>
              <a:rPr kumimoji="0" lang="en-US" sz="1200" b="0" i="0" u="none" strike="noStrike" kern="1200" cap="none" spc="0" normalizeH="0" baseline="0" noProof="0" dirty="0">
                <a:ln>
                  <a:noFill/>
                </a:ln>
                <a:solidFill>
                  <a:prstClr val="black"/>
                </a:solidFill>
                <a:effectLst/>
                <a:uLnTx/>
                <a:uFillTx/>
                <a:latin typeface="+mn-lt"/>
                <a:ea typeface="+mn-ea"/>
                <a:cs typeface="+mn-cs"/>
              </a:rPr>
              <a:t> ONE [Internet]. 2012 Dec 26 [cited 2016 Dec 19];7(12). Available from: http://www.ncbi.nlm.nih.gov/pmc/articles/PMC3530485/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(5) Jones HE. Acceptance of naltrexone by pregnant women enrolled in comprehensive drug addiction treatment: an initial survey. </a:t>
            </a:r>
            <a:r>
              <a:rPr kumimoji="0" lang="en-US" sz="1200" b="0" i="1" u="none" strike="noStrike" kern="1200" cap="none" spc="0" normalizeH="0" baseline="0" noProof="0" dirty="0">
                <a:ln>
                  <a:noFill/>
                </a:ln>
                <a:solidFill>
                  <a:prstClr val="black"/>
                </a:solidFill>
                <a:effectLst/>
                <a:uLnTx/>
                <a:uFillTx/>
                <a:latin typeface="+mn-lt"/>
                <a:ea typeface="+mn-ea"/>
                <a:cs typeface="+mn-cs"/>
              </a:rPr>
              <a:t>Am J Addict</a:t>
            </a:r>
            <a:r>
              <a:rPr kumimoji="0" lang="en-US" sz="1200" b="0" i="0" u="none" strike="noStrike" kern="1200" cap="none" spc="0" normalizeH="0" baseline="0" noProof="0" dirty="0">
                <a:ln>
                  <a:noFill/>
                </a:ln>
                <a:solidFill>
                  <a:prstClr val="black"/>
                </a:solidFill>
                <a:effectLst/>
                <a:uLnTx/>
                <a:uFillTx/>
                <a:latin typeface="+mn-lt"/>
                <a:ea typeface="+mn-ea"/>
                <a:cs typeface="+mn-cs"/>
              </a:rPr>
              <a:t> 2012; 2(3): 199-201.</a:t>
            </a: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9</a:t>
            </a:fld>
            <a:endParaRPr lang="en-US"/>
          </a:p>
        </p:txBody>
      </p:sp>
    </p:spTree>
    <p:extLst>
      <p:ext uri="{BB962C8B-B14F-4D97-AF65-F5344CB8AC3E}">
        <p14:creationId xmlns:p14="http://schemas.microsoft.com/office/powerpoint/2010/main" val="116373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Meyer M, Wagner K, </a:t>
            </a:r>
            <a:r>
              <a:rPr kumimoji="0" lang="en-US" sz="1200" b="0" i="0" u="none" strike="noStrike" kern="1200" cap="none" spc="0" normalizeH="0" baseline="0" noProof="0" dirty="0" err="1">
                <a:ln>
                  <a:noFill/>
                </a:ln>
                <a:solidFill>
                  <a:prstClr val="black"/>
                </a:solidFill>
                <a:effectLst/>
                <a:uLnTx/>
                <a:uFillTx/>
                <a:latin typeface="+mn-lt"/>
                <a:ea typeface="+mn-ea"/>
                <a:cs typeface="+mn-cs"/>
              </a:rPr>
              <a:t>Benvenuto</a:t>
            </a:r>
            <a:r>
              <a:rPr kumimoji="0" lang="en-US" sz="1200" b="0" i="0" u="none" strike="noStrike" kern="1200" cap="none" spc="0" normalizeH="0" baseline="0" noProof="0" dirty="0">
                <a:ln>
                  <a:noFill/>
                </a:ln>
                <a:solidFill>
                  <a:prstClr val="black"/>
                </a:solidFill>
                <a:effectLst/>
                <a:uLnTx/>
                <a:uFillTx/>
                <a:latin typeface="+mn-lt"/>
                <a:ea typeface="+mn-ea"/>
                <a:cs typeface="+mn-cs"/>
              </a:rPr>
              <a:t> A, </a:t>
            </a:r>
            <a:r>
              <a:rPr kumimoji="0" lang="en-US" sz="1200" b="0" i="0" u="none" strike="noStrike" kern="1200" cap="none" spc="0" normalizeH="0" baseline="0" noProof="0" dirty="0" err="1">
                <a:ln>
                  <a:noFill/>
                </a:ln>
                <a:solidFill>
                  <a:prstClr val="black"/>
                </a:solidFill>
                <a:effectLst/>
                <a:uLnTx/>
                <a:uFillTx/>
                <a:latin typeface="+mn-lt"/>
                <a:ea typeface="+mn-ea"/>
                <a:cs typeface="+mn-cs"/>
              </a:rPr>
              <a:t>Plante</a:t>
            </a:r>
            <a:r>
              <a:rPr kumimoji="0" lang="en-US" sz="1200" b="0" i="0" u="none" strike="noStrike" kern="1200" cap="none" spc="0" normalizeH="0" baseline="0" noProof="0" dirty="0">
                <a:ln>
                  <a:noFill/>
                </a:ln>
                <a:solidFill>
                  <a:prstClr val="black"/>
                </a:solidFill>
                <a:effectLst/>
                <a:uLnTx/>
                <a:uFillTx/>
                <a:latin typeface="+mn-lt"/>
                <a:ea typeface="+mn-ea"/>
                <a:cs typeface="+mn-cs"/>
              </a:rPr>
              <a:t> D, Howard </a:t>
            </a:r>
            <a:r>
              <a:rPr kumimoji="0" lang="en-US" sz="1200" b="0" i="0" u="none" strike="noStrike" kern="1200" cap="none" spc="0" normalizeH="0" baseline="0" noProof="0" dirty="0" err="1">
                <a:ln>
                  <a:noFill/>
                </a:ln>
                <a:solidFill>
                  <a:prstClr val="black"/>
                </a:solidFill>
                <a:effectLst/>
                <a:uLnTx/>
                <a:uFillTx/>
                <a:latin typeface="+mn-lt"/>
                <a:ea typeface="+mn-ea"/>
                <a:cs typeface="+mn-cs"/>
              </a:rPr>
              <a:t>D.Intrapartum</a:t>
            </a:r>
            <a:r>
              <a:rPr kumimoji="0" lang="en-US" sz="1200" b="0" i="0" u="none" strike="noStrike" kern="1200" cap="none" spc="0" normalizeH="0" baseline="0" noProof="0" dirty="0">
                <a:ln>
                  <a:noFill/>
                </a:ln>
                <a:solidFill>
                  <a:prstClr val="black"/>
                </a:solidFill>
                <a:effectLst/>
                <a:uLnTx/>
                <a:uFillTx/>
                <a:latin typeface="+mn-lt"/>
                <a:ea typeface="+mn-ea"/>
                <a:cs typeface="+mn-cs"/>
              </a:rPr>
              <a:t> and postpartum analgesia for women maintained on methadone during pregnancy. </a:t>
            </a:r>
            <a:r>
              <a:rPr kumimoji="0" lang="en-US" sz="1200" b="0" i="0" u="none" strike="noStrike" kern="1200" cap="none" spc="0" normalizeH="0" baseline="0" noProof="0" dirty="0" err="1">
                <a:ln>
                  <a:noFill/>
                </a:ln>
                <a:solidFill>
                  <a:prstClr val="black"/>
                </a:solidFill>
                <a:effectLst/>
                <a:uLnTx/>
                <a:uFillTx/>
                <a:latin typeface="+mn-lt"/>
                <a:ea typeface="+mn-ea"/>
                <a:cs typeface="+mn-cs"/>
              </a:rPr>
              <a:t>Obstet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Gynecol</a:t>
            </a:r>
            <a:r>
              <a:rPr kumimoji="0" lang="is-IS" sz="1200" b="0" i="0" u="none" strike="noStrike" kern="1200" cap="none" spc="0" normalizeH="0" baseline="0" noProof="0" dirty="0">
                <a:ln>
                  <a:noFill/>
                </a:ln>
                <a:solidFill>
                  <a:prstClr val="black"/>
                </a:solidFill>
                <a:effectLst/>
                <a:uLnTx/>
                <a:uFillTx/>
                <a:latin typeface="+mn-lt"/>
                <a:ea typeface="+mn-ea"/>
                <a:cs typeface="+mn-cs"/>
              </a:rPr>
              <a:t>2007;110:261–6.</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Wingdings" charset="2"/>
              <a:buChar char="v"/>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presenter: review the following</a:t>
            </a:r>
          </a:p>
          <a:p>
            <a:pPr marL="685800" marR="0" lvl="1" indent="-228600" algn="l" defTabSz="914400" rtl="0" eaLnBrk="1" fontAlgn="auto" latinLnBrk="0" hangingPunct="1">
              <a:lnSpc>
                <a:spcPct val="100000"/>
              </a:lnSpc>
              <a:spcBef>
                <a:spcPts val="0"/>
              </a:spcBef>
              <a:spcAft>
                <a:spcPts val="0"/>
              </a:spcAft>
              <a:buClrTx/>
              <a:buSzTx/>
              <a:buFont typeface="Wingdings" charset="2"/>
              <a:buChar char="v"/>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patient wishes for postpartum pain management should be discussed prior to onset of labor/ scheduled C-section</a:t>
            </a:r>
          </a:p>
          <a:p>
            <a:pPr marL="1143000" marR="0" lvl="2" indent="-228600" algn="l" defTabSz="914400" rtl="0" eaLnBrk="1" fontAlgn="auto" latinLnBrk="0" hangingPunct="1">
              <a:lnSpc>
                <a:spcPct val="100000"/>
              </a:lnSpc>
              <a:spcBef>
                <a:spcPts val="0"/>
              </a:spcBef>
              <a:spcAft>
                <a:spcPts val="0"/>
              </a:spcAft>
              <a:buClrTx/>
              <a:buSzTx/>
              <a:buFont typeface="Wingdings" charset="2"/>
              <a:buChar char="v"/>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she wishes to avoid the use opioids postpartum, this should be clearly outlined for the postpartum team</a:t>
            </a:r>
          </a:p>
          <a:p>
            <a:pPr marL="1143000" marR="0" lvl="2" indent="-228600" algn="l" defTabSz="914400" rtl="0" eaLnBrk="1" fontAlgn="auto" latinLnBrk="0" hangingPunct="1">
              <a:lnSpc>
                <a:spcPct val="100000"/>
              </a:lnSpc>
              <a:spcBef>
                <a:spcPts val="0"/>
              </a:spcBef>
              <a:spcAft>
                <a:spcPts val="0"/>
              </a:spcAft>
              <a:buClrTx/>
              <a:buSzTx/>
              <a:buFont typeface="Wingdings" charset="2"/>
              <a:buChar char="v"/>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Patients should be counseled that use of regional opioid medication is not psychoactive</a:t>
            </a:r>
          </a:p>
          <a:p>
            <a:pPr marL="1143000" marR="0" lvl="2" indent="-228600" algn="l" defTabSz="914400" rtl="0" eaLnBrk="1" fontAlgn="auto" latinLnBrk="0" hangingPunct="1">
              <a:lnSpc>
                <a:spcPct val="100000"/>
              </a:lnSpc>
              <a:spcBef>
                <a:spcPts val="0"/>
              </a:spcBef>
              <a:spcAft>
                <a:spcPts val="0"/>
              </a:spcAft>
              <a:buClrTx/>
              <a:buSzTx/>
              <a:buFont typeface="Wingdings" charset="2"/>
              <a:buChar char="v"/>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Patients should be reassured that their post-operative pain will be treated effectively (providing a written post-partum pain management protocol to women prior to delivery may decrease anxiety regarding this concern</a:t>
            </a:r>
          </a:p>
          <a:p>
            <a:pPr marL="1600200" marR="0" lvl="3" indent="-228600" algn="l" defTabSz="914400" rtl="0" eaLnBrk="1" fontAlgn="auto" latinLnBrk="0" hangingPunct="1">
              <a:lnSpc>
                <a:spcPct val="100000"/>
              </a:lnSpc>
              <a:spcBef>
                <a:spcPts val="0"/>
              </a:spcBef>
              <a:spcAft>
                <a:spcPts val="0"/>
              </a:spcAft>
              <a:buClrTx/>
              <a:buSzTx/>
              <a:buFont typeface="Wingdings" charset="2"/>
              <a:buChar char="v"/>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Women with opioid use disorder out of fear regarding post-operative pain may (1) request higher opioid doses than needed due to concern staff will under-treat pain or (2) not ask for needed opioid medications out of fear of being judged </a:t>
            </a:r>
          </a:p>
          <a:p>
            <a:pPr marL="1600200" marR="0" lvl="3" indent="-228600" algn="l" defTabSz="914400" rtl="0" eaLnBrk="1" fontAlgn="auto" latinLnBrk="0" hangingPunct="1">
              <a:lnSpc>
                <a:spcPct val="100000"/>
              </a:lnSpc>
              <a:spcBef>
                <a:spcPts val="0"/>
              </a:spcBef>
              <a:spcAft>
                <a:spcPts val="0"/>
              </a:spcAft>
              <a:buClrTx/>
              <a:buSzTx/>
              <a:buFont typeface="Wingdings" charset="2"/>
              <a:buChar char="v"/>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Clear treatment protocols can avoid both situation</a:t>
            </a:r>
            <a:endParaRPr kumimoji="0" lang="is-I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11</a:t>
            </a:fld>
            <a:endParaRPr lang="en-US"/>
          </a:p>
        </p:txBody>
      </p:sp>
    </p:spTree>
    <p:extLst>
      <p:ext uri="{BB962C8B-B14F-4D97-AF65-F5344CB8AC3E}">
        <p14:creationId xmlns:p14="http://schemas.microsoft.com/office/powerpoint/2010/main" val="294922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1" y="3054633"/>
            <a:ext cx="10717617" cy="576841"/>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8" name="Text Placeholder 5"/>
          <p:cNvSpPr>
            <a:spLocks noGrp="1"/>
          </p:cNvSpPr>
          <p:nvPr>
            <p:ph type="body" sz="quarter" idx="11"/>
          </p:nvPr>
        </p:nvSpPr>
        <p:spPr>
          <a:xfrm>
            <a:off x="0" y="3631473"/>
            <a:ext cx="10717619" cy="582462"/>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7933" y="5941926"/>
            <a:ext cx="7772400" cy="914400"/>
          </a:xfrm>
          <a:prstGeom prst="rect">
            <a:avLst/>
          </a:prstGeom>
        </p:spPr>
      </p:pic>
    </p:spTree>
    <p:extLst>
      <p:ext uri="{BB962C8B-B14F-4D97-AF65-F5344CB8AC3E}">
        <p14:creationId xmlns:p14="http://schemas.microsoft.com/office/powerpoint/2010/main" val="2124106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1" y="3054633"/>
            <a:ext cx="10717617" cy="576841"/>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0" y="3631473"/>
            <a:ext cx="10717619" cy="582462"/>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Tree>
    <p:extLst>
      <p:ext uri="{BB962C8B-B14F-4D97-AF65-F5344CB8AC3E}">
        <p14:creationId xmlns:p14="http://schemas.microsoft.com/office/powerpoint/2010/main" val="178676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6" name="Text Placeholder 3"/>
          <p:cNvSpPr>
            <a:spLocks noGrp="1"/>
          </p:cNvSpPr>
          <p:nvPr>
            <p:ph type="body" sz="quarter" idx="10"/>
          </p:nvPr>
        </p:nvSpPr>
        <p:spPr>
          <a:xfrm>
            <a:off x="1"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7" name="Text Placeholder 5"/>
          <p:cNvSpPr>
            <a:spLocks noGrp="1"/>
          </p:cNvSpPr>
          <p:nvPr>
            <p:ph type="body" sz="quarter" idx="11"/>
          </p:nvPr>
        </p:nvSpPr>
        <p:spPr>
          <a:xfrm>
            <a:off x="0"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
        <p:nvSpPr>
          <p:cNvPr id="8" name="Text Placeholder 3"/>
          <p:cNvSpPr>
            <a:spLocks noGrp="1"/>
          </p:cNvSpPr>
          <p:nvPr>
            <p:ph type="body" sz="quarter" idx="12"/>
          </p:nvPr>
        </p:nvSpPr>
        <p:spPr>
          <a:xfrm>
            <a:off x="5110102"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9" name="Text Placeholder 5"/>
          <p:cNvSpPr>
            <a:spLocks noGrp="1"/>
          </p:cNvSpPr>
          <p:nvPr>
            <p:ph type="body" sz="quarter" idx="13"/>
          </p:nvPr>
        </p:nvSpPr>
        <p:spPr>
          <a:xfrm>
            <a:off x="5110101"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
        <p:nvSpPr>
          <p:cNvPr id="10" name="Text Placeholder 3"/>
          <p:cNvSpPr>
            <a:spLocks noGrp="1"/>
          </p:cNvSpPr>
          <p:nvPr>
            <p:ph type="body" sz="quarter" idx="20"/>
          </p:nvPr>
        </p:nvSpPr>
        <p:spPr>
          <a:xfrm>
            <a:off x="1"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21"/>
          </p:nvPr>
        </p:nvSpPr>
        <p:spPr>
          <a:xfrm>
            <a:off x="5110102"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6870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09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12/12/2018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25917252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12/12/2018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11789021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12/12/2018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1454012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971" y="365593"/>
            <a:ext cx="10514060"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42150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171740" y="1233377"/>
            <a:ext cx="11821785"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02143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171739" y="1233377"/>
            <a:ext cx="5711611"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21"/>
          </p:nvPr>
        </p:nvSpPr>
        <p:spPr>
          <a:xfrm>
            <a:off x="6039294" y="1233377"/>
            <a:ext cx="5968361" cy="5072173"/>
          </a:xfrm>
          <a:prstGeom prst="rect">
            <a:avLst/>
          </a:prstGeom>
        </p:spPr>
        <p:txBody>
          <a:bodyPr/>
          <a:lstStyle>
            <a:lvl1pPr>
              <a:defRPr>
                <a:ln>
                  <a:noFill/>
                </a:ln>
                <a:solidFill>
                  <a:srgbClr val="1C344D"/>
                </a:solidFill>
              </a:defRPr>
            </a:lvl1pPr>
          </a:lstStyle>
          <a:p>
            <a:r>
              <a:rPr lang="en-US"/>
              <a:t>Click icon to add picture</a:t>
            </a:r>
          </a:p>
        </p:txBody>
      </p:sp>
      <p:cxnSp>
        <p:nvCxnSpPr>
          <p:cNvPr id="6" name="Straight Connector 5"/>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75364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6294474" y="1233377"/>
            <a:ext cx="5713180"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21"/>
          </p:nvPr>
        </p:nvSpPr>
        <p:spPr>
          <a:xfrm>
            <a:off x="171740" y="1233377"/>
            <a:ext cx="5968361" cy="5072173"/>
          </a:xfrm>
          <a:prstGeom prst="rect">
            <a:avLst/>
          </a:prstGeom>
        </p:spPr>
        <p:txBody>
          <a:bodyPr/>
          <a:lstStyle>
            <a:lvl1pPr>
              <a:defRPr>
                <a:ln>
                  <a:noFill/>
                </a:ln>
                <a:solidFill>
                  <a:srgbClr val="1C344D"/>
                </a:solidFill>
              </a:defRPr>
            </a:lvl1pPr>
          </a:lstStyle>
          <a:p>
            <a:r>
              <a:rPr lang="en-US"/>
              <a:t>Click icon to add picture</a:t>
            </a:r>
            <a:endParaRPr lang="en-US" dirty="0"/>
          </a:p>
        </p:txBody>
      </p:sp>
      <p:cxnSp>
        <p:nvCxnSpPr>
          <p:cNvPr id="5" name="Straight Connector 4"/>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56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1"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8" name="Text Placeholder 5"/>
          <p:cNvSpPr>
            <a:spLocks noGrp="1"/>
          </p:cNvSpPr>
          <p:nvPr>
            <p:ph type="body" sz="quarter" idx="11"/>
          </p:nvPr>
        </p:nvSpPr>
        <p:spPr>
          <a:xfrm>
            <a:off x="0"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
        <p:nvSpPr>
          <p:cNvPr id="9" name="Text Placeholder 3"/>
          <p:cNvSpPr>
            <a:spLocks noGrp="1"/>
          </p:cNvSpPr>
          <p:nvPr>
            <p:ph type="body" sz="quarter" idx="12"/>
          </p:nvPr>
        </p:nvSpPr>
        <p:spPr>
          <a:xfrm>
            <a:off x="5110102"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10" name="Text Placeholder 5"/>
          <p:cNvSpPr>
            <a:spLocks noGrp="1"/>
          </p:cNvSpPr>
          <p:nvPr>
            <p:ph type="body" sz="quarter" idx="13"/>
          </p:nvPr>
        </p:nvSpPr>
        <p:spPr>
          <a:xfrm>
            <a:off x="5110101"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
        <p:nvSpPr>
          <p:cNvPr id="11" name="Text Placeholder 3"/>
          <p:cNvSpPr>
            <a:spLocks noGrp="1"/>
          </p:cNvSpPr>
          <p:nvPr>
            <p:ph type="body" sz="quarter" idx="20"/>
          </p:nvPr>
        </p:nvSpPr>
        <p:spPr>
          <a:xfrm>
            <a:off x="1"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3"/>
          <p:cNvSpPr>
            <a:spLocks noGrp="1"/>
          </p:cNvSpPr>
          <p:nvPr>
            <p:ph type="body" sz="quarter" idx="21"/>
          </p:nvPr>
        </p:nvSpPr>
        <p:spPr>
          <a:xfrm>
            <a:off x="5110102"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3571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6455" y="-1"/>
            <a:ext cx="8145856" cy="6445957"/>
          </a:xfrm>
          <a:prstGeom prst="rect">
            <a:avLst/>
          </a:prstGeom>
        </p:spPr>
      </p:pic>
      <p:sp>
        <p:nvSpPr>
          <p:cNvPr id="8" name="Text Placeholder 3"/>
          <p:cNvSpPr>
            <a:spLocks noGrp="1"/>
          </p:cNvSpPr>
          <p:nvPr>
            <p:ph type="body" sz="quarter" idx="10"/>
          </p:nvPr>
        </p:nvSpPr>
        <p:spPr>
          <a:xfrm>
            <a:off x="0" y="2"/>
            <a:ext cx="12192000" cy="1073887"/>
          </a:xfrm>
          <a:prstGeom prst="rect">
            <a:avLst/>
          </a:prstGeom>
        </p:spPr>
        <p:txBody>
          <a:bodyPr anchor="ctr"/>
          <a:lstStyle>
            <a:lvl1pPr marL="0" indent="0" algn="l">
              <a:buNone/>
              <a:defRPr sz="3600" b="1">
                <a:solidFill>
                  <a:srgbClr val="1C344D"/>
                </a:solidFill>
                <a:latin typeface="Gill Sans MT" panose="020B0502020104020203" pitchFamily="34" charset="0"/>
              </a:defRPr>
            </a:lvl1pPr>
          </a:lstStyle>
          <a:p>
            <a:pPr lvl="0"/>
            <a:r>
              <a:rPr lang="en-US"/>
              <a:t>Click to edit Master text styles</a:t>
            </a:r>
          </a:p>
        </p:txBody>
      </p:sp>
      <p:sp>
        <p:nvSpPr>
          <p:cNvPr id="9" name="Text Placeholder 5"/>
          <p:cNvSpPr>
            <a:spLocks noGrp="1"/>
          </p:cNvSpPr>
          <p:nvPr>
            <p:ph type="body" sz="quarter" idx="16"/>
          </p:nvPr>
        </p:nvSpPr>
        <p:spPr>
          <a:xfrm>
            <a:off x="171116" y="1197462"/>
            <a:ext cx="4606443" cy="446653"/>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Click to edit Master text styles</a:t>
            </a:r>
          </a:p>
        </p:txBody>
      </p:sp>
      <p:sp>
        <p:nvSpPr>
          <p:cNvPr id="10" name="Text Placeholder 5"/>
          <p:cNvSpPr>
            <a:spLocks noGrp="1"/>
          </p:cNvSpPr>
          <p:nvPr>
            <p:ph type="body" sz="quarter" idx="19"/>
          </p:nvPr>
        </p:nvSpPr>
        <p:spPr>
          <a:xfrm>
            <a:off x="7401255" y="1197462"/>
            <a:ext cx="4606443" cy="446653"/>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Click to edit Master text styles</a:t>
            </a:r>
          </a:p>
        </p:txBody>
      </p:sp>
      <p:sp>
        <p:nvSpPr>
          <p:cNvPr id="11" name="Text Placeholder 3"/>
          <p:cNvSpPr>
            <a:spLocks noGrp="1"/>
          </p:cNvSpPr>
          <p:nvPr>
            <p:ph type="body" sz="quarter" idx="20"/>
          </p:nvPr>
        </p:nvSpPr>
        <p:spPr>
          <a:xfrm>
            <a:off x="171740" y="1767688"/>
            <a:ext cx="4605867" cy="4452360"/>
          </a:xfrm>
          <a:prstGeom prst="rect">
            <a:avLst/>
          </a:prstGeom>
        </p:spPr>
        <p:txBody>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3"/>
          <p:cNvSpPr>
            <a:spLocks noGrp="1"/>
          </p:cNvSpPr>
          <p:nvPr>
            <p:ph type="body" sz="quarter" idx="21"/>
          </p:nvPr>
        </p:nvSpPr>
        <p:spPr>
          <a:xfrm>
            <a:off x="7401255" y="1767688"/>
            <a:ext cx="4605867" cy="4452360"/>
          </a:xfrm>
          <a:prstGeom prst="rect">
            <a:avLst/>
          </a:prstGeom>
        </p:spPr>
        <p:txBody>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7936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85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1" y="3054633"/>
            <a:ext cx="10717617" cy="576841"/>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8" name="Text Placeholder 5"/>
          <p:cNvSpPr>
            <a:spLocks noGrp="1"/>
          </p:cNvSpPr>
          <p:nvPr>
            <p:ph type="body" sz="quarter" idx="11"/>
          </p:nvPr>
        </p:nvSpPr>
        <p:spPr>
          <a:xfrm>
            <a:off x="0" y="3631473"/>
            <a:ext cx="10717619" cy="582462"/>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Tree>
    <p:extLst>
      <p:ext uri="{BB962C8B-B14F-4D97-AF65-F5344CB8AC3E}">
        <p14:creationId xmlns:p14="http://schemas.microsoft.com/office/powerpoint/2010/main" val="3445072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1"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8" name="Text Placeholder 5"/>
          <p:cNvSpPr>
            <a:spLocks noGrp="1"/>
          </p:cNvSpPr>
          <p:nvPr>
            <p:ph type="body" sz="quarter" idx="11"/>
          </p:nvPr>
        </p:nvSpPr>
        <p:spPr>
          <a:xfrm>
            <a:off x="0"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
        <p:nvSpPr>
          <p:cNvPr id="9" name="Text Placeholder 3"/>
          <p:cNvSpPr>
            <a:spLocks noGrp="1"/>
          </p:cNvSpPr>
          <p:nvPr>
            <p:ph type="body" sz="quarter" idx="12"/>
          </p:nvPr>
        </p:nvSpPr>
        <p:spPr>
          <a:xfrm>
            <a:off x="5110102"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10" name="Text Placeholder 5"/>
          <p:cNvSpPr>
            <a:spLocks noGrp="1"/>
          </p:cNvSpPr>
          <p:nvPr>
            <p:ph type="body" sz="quarter" idx="13"/>
          </p:nvPr>
        </p:nvSpPr>
        <p:spPr>
          <a:xfrm>
            <a:off x="5110101"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
        <p:nvSpPr>
          <p:cNvPr id="11" name="Text Placeholder 3"/>
          <p:cNvSpPr>
            <a:spLocks noGrp="1"/>
          </p:cNvSpPr>
          <p:nvPr>
            <p:ph type="body" sz="quarter" idx="20"/>
          </p:nvPr>
        </p:nvSpPr>
        <p:spPr>
          <a:xfrm>
            <a:off x="1"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3"/>
          <p:cNvSpPr>
            <a:spLocks noGrp="1"/>
          </p:cNvSpPr>
          <p:nvPr>
            <p:ph type="body" sz="quarter" idx="21"/>
          </p:nvPr>
        </p:nvSpPr>
        <p:spPr>
          <a:xfrm>
            <a:off x="5110102"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9914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322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12/12/2018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70389764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12/12/2018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42667962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12/12/2018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751536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12/12/2018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3968748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971" y="365593"/>
            <a:ext cx="10514060"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2185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935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12/12/2018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127697651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1" y="3054633"/>
            <a:ext cx="10717617" cy="576841"/>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0" y="3631473"/>
            <a:ext cx="10717619" cy="582462"/>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Tree>
    <p:extLst>
      <p:ext uri="{BB962C8B-B14F-4D97-AF65-F5344CB8AC3E}">
        <p14:creationId xmlns:p14="http://schemas.microsoft.com/office/powerpoint/2010/main" val="1014476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6" name="Text Placeholder 3"/>
          <p:cNvSpPr>
            <a:spLocks noGrp="1"/>
          </p:cNvSpPr>
          <p:nvPr>
            <p:ph type="body" sz="quarter" idx="10"/>
          </p:nvPr>
        </p:nvSpPr>
        <p:spPr>
          <a:xfrm>
            <a:off x="1"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7" name="Text Placeholder 5"/>
          <p:cNvSpPr>
            <a:spLocks noGrp="1"/>
          </p:cNvSpPr>
          <p:nvPr>
            <p:ph type="body" sz="quarter" idx="11"/>
          </p:nvPr>
        </p:nvSpPr>
        <p:spPr>
          <a:xfrm>
            <a:off x="0"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
        <p:nvSpPr>
          <p:cNvPr id="8" name="Text Placeholder 3"/>
          <p:cNvSpPr>
            <a:spLocks noGrp="1"/>
          </p:cNvSpPr>
          <p:nvPr>
            <p:ph type="body" sz="quarter" idx="12"/>
          </p:nvPr>
        </p:nvSpPr>
        <p:spPr>
          <a:xfrm>
            <a:off x="5110102"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9" name="Text Placeholder 5"/>
          <p:cNvSpPr>
            <a:spLocks noGrp="1"/>
          </p:cNvSpPr>
          <p:nvPr>
            <p:ph type="body" sz="quarter" idx="13"/>
          </p:nvPr>
        </p:nvSpPr>
        <p:spPr>
          <a:xfrm>
            <a:off x="5110101"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a:t>Click to edit Master text styles</a:t>
            </a:r>
          </a:p>
        </p:txBody>
      </p:sp>
      <p:sp>
        <p:nvSpPr>
          <p:cNvPr id="10" name="Text Placeholder 3"/>
          <p:cNvSpPr>
            <a:spLocks noGrp="1"/>
          </p:cNvSpPr>
          <p:nvPr>
            <p:ph type="body" sz="quarter" idx="20"/>
          </p:nvPr>
        </p:nvSpPr>
        <p:spPr>
          <a:xfrm>
            <a:off x="1"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21"/>
          </p:nvPr>
        </p:nvSpPr>
        <p:spPr>
          <a:xfrm>
            <a:off x="5110102"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4898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17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171740" y="1233377"/>
            <a:ext cx="11821785"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983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171739" y="1233377"/>
            <a:ext cx="5711611"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21"/>
          </p:nvPr>
        </p:nvSpPr>
        <p:spPr>
          <a:xfrm>
            <a:off x="6039294" y="1233377"/>
            <a:ext cx="5968361" cy="5072173"/>
          </a:xfrm>
          <a:prstGeom prst="rect">
            <a:avLst/>
          </a:prstGeom>
        </p:spPr>
        <p:txBody>
          <a:bodyPr/>
          <a:lstStyle>
            <a:lvl1pPr>
              <a:defRPr>
                <a:ln>
                  <a:noFill/>
                </a:ln>
                <a:solidFill>
                  <a:srgbClr val="1C344D"/>
                </a:solidFill>
              </a:defRPr>
            </a:lvl1pPr>
          </a:lstStyle>
          <a:p>
            <a:r>
              <a:rPr lang="en-US"/>
              <a:t>Click icon to add picture</a:t>
            </a:r>
          </a:p>
        </p:txBody>
      </p:sp>
      <p:cxnSp>
        <p:nvCxnSpPr>
          <p:cNvPr id="6" name="Straight Connector 5"/>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560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6294474" y="1233377"/>
            <a:ext cx="5713180"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21"/>
          </p:nvPr>
        </p:nvSpPr>
        <p:spPr>
          <a:xfrm>
            <a:off x="171740" y="1233377"/>
            <a:ext cx="5968361" cy="5072173"/>
          </a:xfrm>
          <a:prstGeom prst="rect">
            <a:avLst/>
          </a:prstGeom>
        </p:spPr>
        <p:txBody>
          <a:bodyPr/>
          <a:lstStyle>
            <a:lvl1pPr>
              <a:defRPr>
                <a:ln>
                  <a:noFill/>
                </a:ln>
                <a:solidFill>
                  <a:srgbClr val="1C344D"/>
                </a:solidFill>
              </a:defRPr>
            </a:lvl1pPr>
          </a:lstStyle>
          <a:p>
            <a:r>
              <a:rPr lang="en-US"/>
              <a:t>Click icon to add picture</a:t>
            </a:r>
            <a:endParaRPr lang="en-US" dirty="0"/>
          </a:p>
        </p:txBody>
      </p:sp>
      <p:cxnSp>
        <p:nvCxnSpPr>
          <p:cNvPr id="5" name="Straight Connector 4"/>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027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6455" y="-1"/>
            <a:ext cx="8145856" cy="6445957"/>
          </a:xfrm>
          <a:prstGeom prst="rect">
            <a:avLst/>
          </a:prstGeom>
        </p:spPr>
      </p:pic>
      <p:sp>
        <p:nvSpPr>
          <p:cNvPr id="8" name="Text Placeholder 3"/>
          <p:cNvSpPr>
            <a:spLocks noGrp="1"/>
          </p:cNvSpPr>
          <p:nvPr>
            <p:ph type="body" sz="quarter" idx="10"/>
          </p:nvPr>
        </p:nvSpPr>
        <p:spPr>
          <a:xfrm>
            <a:off x="0" y="2"/>
            <a:ext cx="12192000" cy="1073887"/>
          </a:xfrm>
          <a:prstGeom prst="rect">
            <a:avLst/>
          </a:prstGeom>
        </p:spPr>
        <p:txBody>
          <a:bodyPr anchor="ctr"/>
          <a:lstStyle>
            <a:lvl1pPr marL="0" indent="0" algn="l">
              <a:buNone/>
              <a:defRPr sz="3600" b="1">
                <a:solidFill>
                  <a:srgbClr val="1C344D"/>
                </a:solidFill>
                <a:latin typeface="Gill Sans MT" panose="020B0502020104020203" pitchFamily="34" charset="0"/>
              </a:defRPr>
            </a:lvl1pPr>
          </a:lstStyle>
          <a:p>
            <a:pPr lvl="0"/>
            <a:r>
              <a:rPr lang="en-US"/>
              <a:t>Click to edit Master text styles</a:t>
            </a:r>
          </a:p>
        </p:txBody>
      </p:sp>
      <p:sp>
        <p:nvSpPr>
          <p:cNvPr id="9" name="Text Placeholder 5"/>
          <p:cNvSpPr>
            <a:spLocks noGrp="1"/>
          </p:cNvSpPr>
          <p:nvPr>
            <p:ph type="body" sz="quarter" idx="16"/>
          </p:nvPr>
        </p:nvSpPr>
        <p:spPr>
          <a:xfrm>
            <a:off x="171116" y="1197462"/>
            <a:ext cx="4606443" cy="446653"/>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Click to edit Master text styles</a:t>
            </a:r>
          </a:p>
        </p:txBody>
      </p:sp>
      <p:sp>
        <p:nvSpPr>
          <p:cNvPr id="10" name="Text Placeholder 5"/>
          <p:cNvSpPr>
            <a:spLocks noGrp="1"/>
          </p:cNvSpPr>
          <p:nvPr>
            <p:ph type="body" sz="quarter" idx="19"/>
          </p:nvPr>
        </p:nvSpPr>
        <p:spPr>
          <a:xfrm>
            <a:off x="7401255" y="1197462"/>
            <a:ext cx="4606443" cy="446653"/>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Click to edit Master text styles</a:t>
            </a:r>
          </a:p>
        </p:txBody>
      </p:sp>
      <p:sp>
        <p:nvSpPr>
          <p:cNvPr id="11" name="Text Placeholder 3"/>
          <p:cNvSpPr>
            <a:spLocks noGrp="1"/>
          </p:cNvSpPr>
          <p:nvPr>
            <p:ph type="body" sz="quarter" idx="20"/>
          </p:nvPr>
        </p:nvSpPr>
        <p:spPr>
          <a:xfrm>
            <a:off x="171740" y="1767688"/>
            <a:ext cx="4605867" cy="4452360"/>
          </a:xfrm>
          <a:prstGeom prst="rect">
            <a:avLst/>
          </a:prstGeom>
        </p:spPr>
        <p:txBody>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3"/>
          <p:cNvSpPr>
            <a:spLocks noGrp="1"/>
          </p:cNvSpPr>
          <p:nvPr>
            <p:ph type="body" sz="quarter" idx="21"/>
          </p:nvPr>
        </p:nvSpPr>
        <p:spPr>
          <a:xfrm>
            <a:off x="7401255" y="1767688"/>
            <a:ext cx="4605867" cy="4452360"/>
          </a:xfrm>
          <a:prstGeom prst="rect">
            <a:avLst/>
          </a:prstGeom>
        </p:spPr>
        <p:txBody>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872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82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12/12/2018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7933" y="5941926"/>
            <a:ext cx="7772400" cy="914400"/>
          </a:xfrm>
          <a:prstGeom prst="rect">
            <a:avLst/>
          </a:prstGeom>
        </p:spPr>
      </p:pic>
    </p:spTree>
    <p:extLst>
      <p:ext uri="{BB962C8B-B14F-4D97-AF65-F5344CB8AC3E}">
        <p14:creationId xmlns:p14="http://schemas.microsoft.com/office/powerpoint/2010/main" val="423056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12/12/2018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9873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12/12/2018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113757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12/12/2018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75687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971" y="365593"/>
            <a:ext cx="10514060" cy="1325096"/>
          </a:xfrm>
          <a:prstGeom prst="rect">
            <a:avLst/>
          </a:prstGeom>
        </p:spPr>
        <p:txBody>
          <a:body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7933" y="5941926"/>
            <a:ext cx="7772400" cy="914400"/>
          </a:xfrm>
          <a:prstGeom prst="rect">
            <a:avLst/>
          </a:prstGeom>
        </p:spPr>
      </p:pic>
    </p:spTree>
    <p:extLst>
      <p:ext uri="{BB962C8B-B14F-4D97-AF65-F5344CB8AC3E}">
        <p14:creationId xmlns:p14="http://schemas.microsoft.com/office/powerpoint/2010/main" val="250300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12/12/2018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7933" y="5941926"/>
            <a:ext cx="7772400" cy="914400"/>
          </a:xfrm>
          <a:prstGeom prst="rect">
            <a:avLst/>
          </a:prstGeom>
        </p:spPr>
      </p:pic>
    </p:spTree>
    <p:extLst>
      <p:ext uri="{BB962C8B-B14F-4D97-AF65-F5344CB8AC3E}">
        <p14:creationId xmlns:p14="http://schemas.microsoft.com/office/powerpoint/2010/main" val="257172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9.png"/><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11" Type="http://schemas.openxmlformats.org/officeDocument/2006/relationships/image" Target="../media/image4.jpeg"/><Relationship Id="rId5" Type="http://schemas.openxmlformats.org/officeDocument/2006/relationships/slideLayout" Target="../slideLayouts/slideLayout21.xml"/><Relationship Id="rId10" Type="http://schemas.openxmlformats.org/officeDocument/2006/relationships/image" Target="../media/image12.jpeg"/><Relationship Id="rId4" Type="http://schemas.openxmlformats.org/officeDocument/2006/relationships/slideLayout" Target="../slideLayouts/slideLayout20.xml"/><Relationship Id="rId9"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5.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4.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png"/><Relationship Id="rId5" Type="http://schemas.openxmlformats.org/officeDocument/2006/relationships/slideLayout" Target="../slideLayouts/slideLayout26.xml"/><Relationship Id="rId10"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15.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36.xml"/><Relationship Id="rId7"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11" Type="http://schemas.openxmlformats.org/officeDocument/2006/relationships/image" Target="../media/image4.jpeg"/><Relationship Id="rId5" Type="http://schemas.openxmlformats.org/officeDocument/2006/relationships/slideLayout" Target="../slideLayouts/slideLayout38.xml"/><Relationship Id="rId10" Type="http://schemas.openxmlformats.org/officeDocument/2006/relationships/image" Target="../media/image12.jpeg"/><Relationship Id="rId4" Type="http://schemas.openxmlformats.org/officeDocument/2006/relationships/slideLayout" Target="../slideLayouts/slideLayout37.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5613062"/>
            <a:ext cx="8903368" cy="1156705"/>
          </a:xfrm>
          <a:prstGeom prst="rect">
            <a:avLst/>
          </a:prstGeom>
        </p:spPr>
      </p:pic>
      <p:grpSp>
        <p:nvGrpSpPr>
          <p:cNvPr id="4" name="Group 3"/>
          <p:cNvGrpSpPr>
            <a:grpSpLocks noChangeAspect="1"/>
          </p:cNvGrpSpPr>
          <p:nvPr userDrawn="1"/>
        </p:nvGrpSpPr>
        <p:grpSpPr>
          <a:xfrm>
            <a:off x="4" y="5"/>
            <a:ext cx="2223978" cy="554990"/>
            <a:chOff x="362211" y="4262399"/>
            <a:chExt cx="3399050" cy="848220"/>
          </a:xfrm>
        </p:grpSpPr>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2211" y="4262399"/>
              <a:ext cx="1171883" cy="848220"/>
            </a:xfrm>
            <a:prstGeom prst="rect">
              <a:avLst/>
            </a:prstGeom>
          </p:spPr>
        </p:pic>
        <p:pic>
          <p:nvPicPr>
            <p:cNvPr id="6" name="Picture 5" descr="LG-2-LAC_HORZNTL_logo_4COLOR.jpg"/>
            <p:cNvPicPr/>
            <p:nvPr userDrawn="1"/>
          </p:nvPicPr>
          <p:blipFill>
            <a:blip r:embed="rId14"/>
            <a:srcRect/>
            <a:stretch>
              <a:fillRect/>
            </a:stretch>
          </p:blipFill>
          <p:spPr bwMode="auto">
            <a:xfrm>
              <a:off x="1641631" y="4400441"/>
              <a:ext cx="2119630" cy="572135"/>
            </a:xfrm>
            <a:prstGeom prst="rect">
              <a:avLst/>
            </a:prstGeom>
            <a:noFill/>
            <a:ln w="9525">
              <a:noFill/>
              <a:miter lim="800000"/>
              <a:headEnd/>
              <a:tailEnd/>
            </a:ln>
          </p:spPr>
        </p:pic>
      </p:grpSp>
    </p:spTree>
    <p:extLst>
      <p:ext uri="{BB962C8B-B14F-4D97-AF65-F5344CB8AC3E}">
        <p14:creationId xmlns:p14="http://schemas.microsoft.com/office/powerpoint/2010/main" val="36981788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stretch>
            <a:fillRect/>
          </a:stretch>
        </p:blipFill>
        <p:spPr>
          <a:xfrm>
            <a:off x="0" y="0"/>
            <a:ext cx="2664183" cy="664522"/>
          </a:xfrm>
          <a:prstGeom prst="rect">
            <a:avLst/>
          </a:prstGeom>
        </p:spPr>
      </p:pic>
    </p:spTree>
    <p:extLst>
      <p:ext uri="{BB962C8B-B14F-4D97-AF65-F5344CB8AC3E}">
        <p14:creationId xmlns:p14="http://schemas.microsoft.com/office/powerpoint/2010/main" val="17678927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701" r:id="rId4"/>
    <p:sldLayoutId id="2147483703" r:id="rId5"/>
    <p:sldLayoutId id="2147483704" r:id="rId6"/>
    <p:sldLayoutId id="2147483705"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6445612"/>
            <a:ext cx="12192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8C99"/>
              </a:solidFill>
            </a:endParaRPr>
          </a:p>
        </p:txBody>
      </p:sp>
      <p:grpSp>
        <p:nvGrpSpPr>
          <p:cNvPr id="7" name="Group 6"/>
          <p:cNvGrpSpPr/>
          <p:nvPr/>
        </p:nvGrpSpPr>
        <p:grpSpPr>
          <a:xfrm>
            <a:off x="148529" y="6532446"/>
            <a:ext cx="1155731" cy="216084"/>
            <a:chOff x="556043" y="709946"/>
            <a:chExt cx="6419056" cy="1600203"/>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043" y="816237"/>
              <a:ext cx="2880362" cy="1387614"/>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grpSp>
        <p:nvGrpSpPr>
          <p:cNvPr id="6" name="Group 5"/>
          <p:cNvGrpSpPr>
            <a:grpSpLocks noChangeAspect="1"/>
          </p:cNvGrpSpPr>
          <p:nvPr userDrawn="1"/>
        </p:nvGrpSpPr>
        <p:grpSpPr>
          <a:xfrm>
            <a:off x="6" y="10"/>
            <a:ext cx="2662929" cy="664528"/>
            <a:chOff x="362211" y="4262399"/>
            <a:chExt cx="3399050" cy="848220"/>
          </a:xfrm>
        </p:grpSpPr>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62211" y="4262399"/>
              <a:ext cx="1171883" cy="848220"/>
            </a:xfrm>
            <a:prstGeom prst="rect">
              <a:avLst/>
            </a:prstGeom>
          </p:spPr>
        </p:pic>
        <p:pic>
          <p:nvPicPr>
            <p:cNvPr id="12" name="Picture 11" descr="LG-2-LAC_HORZNTL_logo_4COLOR.jpg"/>
            <p:cNvPicPr/>
            <p:nvPr userDrawn="1"/>
          </p:nvPicPr>
          <p:blipFill>
            <a:blip r:embed="rId11"/>
            <a:srcRect/>
            <a:stretch>
              <a:fillRect/>
            </a:stretch>
          </p:blipFill>
          <p:spPr bwMode="auto">
            <a:xfrm>
              <a:off x="1641631" y="4400441"/>
              <a:ext cx="2119630" cy="572135"/>
            </a:xfrm>
            <a:prstGeom prst="rect">
              <a:avLst/>
            </a:prstGeom>
            <a:noFill/>
            <a:ln w="9525">
              <a:noFill/>
              <a:miter lim="800000"/>
              <a:headEnd/>
              <a:tailEnd/>
            </a:ln>
          </p:spPr>
        </p:pic>
      </p:grpSp>
    </p:spTree>
    <p:extLst>
      <p:ext uri="{BB962C8B-B14F-4D97-AF65-F5344CB8AC3E}">
        <p14:creationId xmlns:p14="http://schemas.microsoft.com/office/powerpoint/2010/main" val="330764351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491541" y="362217"/>
            <a:ext cx="2488791" cy="462031"/>
            <a:chOff x="510323" y="709946"/>
            <a:chExt cx="6464776" cy="1600203"/>
          </a:xfrm>
        </p:grpSpPr>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1888051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491541" y="362217"/>
            <a:ext cx="2488791" cy="462031"/>
            <a:chOff x="510323" y="709946"/>
            <a:chExt cx="6464776" cy="1600203"/>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6560306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6445612"/>
            <a:ext cx="12192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8C99"/>
              </a:solidFill>
            </a:endParaRPr>
          </a:p>
        </p:txBody>
      </p:sp>
      <p:grpSp>
        <p:nvGrpSpPr>
          <p:cNvPr id="7" name="Group 6"/>
          <p:cNvGrpSpPr/>
          <p:nvPr/>
        </p:nvGrpSpPr>
        <p:grpSpPr>
          <a:xfrm>
            <a:off x="148529" y="6532446"/>
            <a:ext cx="1155731" cy="216084"/>
            <a:chOff x="556043" y="709946"/>
            <a:chExt cx="6419056" cy="1600203"/>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043" y="816237"/>
              <a:ext cx="2880362" cy="1387614"/>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grpSp>
        <p:nvGrpSpPr>
          <p:cNvPr id="6" name="Group 5"/>
          <p:cNvGrpSpPr>
            <a:grpSpLocks noChangeAspect="1"/>
          </p:cNvGrpSpPr>
          <p:nvPr userDrawn="1"/>
        </p:nvGrpSpPr>
        <p:grpSpPr>
          <a:xfrm>
            <a:off x="6" y="10"/>
            <a:ext cx="2662929" cy="664528"/>
            <a:chOff x="362211" y="4262399"/>
            <a:chExt cx="3399050" cy="848220"/>
          </a:xfrm>
        </p:grpSpPr>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62211" y="4262399"/>
              <a:ext cx="1171883" cy="848220"/>
            </a:xfrm>
            <a:prstGeom prst="rect">
              <a:avLst/>
            </a:prstGeom>
          </p:spPr>
        </p:pic>
        <p:pic>
          <p:nvPicPr>
            <p:cNvPr id="12" name="Picture 11" descr="LG-2-LAC_HORZNTL_logo_4COLOR.jpg"/>
            <p:cNvPicPr/>
            <p:nvPr userDrawn="1"/>
          </p:nvPicPr>
          <p:blipFill>
            <a:blip r:embed="rId11"/>
            <a:srcRect/>
            <a:stretch>
              <a:fillRect/>
            </a:stretch>
          </p:blipFill>
          <p:spPr bwMode="auto">
            <a:xfrm>
              <a:off x="1641631" y="4400441"/>
              <a:ext cx="2119630" cy="572135"/>
            </a:xfrm>
            <a:prstGeom prst="rect">
              <a:avLst/>
            </a:prstGeom>
            <a:noFill/>
            <a:ln w="9525">
              <a:noFill/>
              <a:miter lim="800000"/>
              <a:headEnd/>
              <a:tailEnd/>
            </a:ln>
          </p:spPr>
        </p:pic>
      </p:grpSp>
    </p:spTree>
    <p:extLst>
      <p:ext uri="{BB962C8B-B14F-4D97-AF65-F5344CB8AC3E}">
        <p14:creationId xmlns:p14="http://schemas.microsoft.com/office/powerpoint/2010/main" val="12420669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s of various health organizations and universities:&#10;&#10;UNM Health Sciences Center, Huter Doyle, Western New York Collaborative - Rochester, NY, Billings Clinic, ASAM American Society of Addiction Medicine, Boston Medical Center, UW Medic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0633"/>
            <a:ext cx="10181844" cy="1197864"/>
          </a:xfrm>
          <a:prstGeom prst="rect">
            <a:avLst/>
          </a:prstGeom>
        </p:spPr>
      </p:pic>
      <p:sp>
        <p:nvSpPr>
          <p:cNvPr id="2" name="Title 1"/>
          <p:cNvSpPr>
            <a:spLocks noGrp="1"/>
          </p:cNvSpPr>
          <p:nvPr>
            <p:ph type="ctrTitle"/>
          </p:nvPr>
        </p:nvSpPr>
        <p:spPr>
          <a:xfrm>
            <a:off x="414089" y="1457375"/>
            <a:ext cx="9767755" cy="4538028"/>
          </a:xfrm>
        </p:spPr>
        <p:txBody>
          <a:bodyPr/>
          <a:lstStyle/>
          <a:p>
            <a:r>
              <a:rPr lang="en-US" sz="4400" dirty="0" smtClean="0">
                <a:latin typeface="Cambria" panose="02040503050406030204" pitchFamily="18" charset="0"/>
              </a:rPr>
              <a:t>Medication Assisted Treatment (MAT)  &amp; Pregnancy</a:t>
            </a:r>
            <a:r>
              <a:rPr lang="en-US" sz="3200" dirty="0">
                <a:latin typeface="Cambria" panose="02040503050406030204" pitchFamily="18" charset="0"/>
              </a:rPr>
              <a:t/>
            </a:r>
            <a:br>
              <a:rPr lang="en-US" sz="3200" dirty="0">
                <a:latin typeface="Cambria" panose="02040503050406030204" pitchFamily="18" charset="0"/>
              </a:rPr>
            </a:br>
            <a:r>
              <a:rPr lang="en-US" sz="3200" dirty="0" smtClean="0">
                <a:latin typeface="Cambria" panose="02040503050406030204" pitchFamily="18" charset="0"/>
              </a:rPr>
              <a:t>CA </a:t>
            </a:r>
            <a:r>
              <a:rPr lang="en-US" sz="3200" dirty="0">
                <a:latin typeface="Cambria" panose="02040503050406030204" pitchFamily="18" charset="0"/>
              </a:rPr>
              <a:t>Hub</a:t>
            </a:r>
            <a:r>
              <a:rPr lang="en-US" sz="3200" dirty="0">
                <a:latin typeface="Cambria"/>
                <a:ea typeface="Cambria"/>
              </a:rPr>
              <a:t> and Spoke MAT </a:t>
            </a:r>
            <a:r>
              <a:rPr lang="en-US" sz="3200" dirty="0" smtClean="0">
                <a:latin typeface="Cambria"/>
                <a:ea typeface="Cambria"/>
              </a:rPr>
              <a:t>ECHO® Clinic</a:t>
            </a:r>
            <a:br>
              <a:rPr lang="en-US" sz="3200" dirty="0" smtClean="0">
                <a:latin typeface="Cambria"/>
                <a:ea typeface="Cambria"/>
              </a:rPr>
            </a:br>
            <a:r>
              <a:rPr lang="en-US" sz="3600" dirty="0">
                <a:latin typeface="Cambria"/>
                <a:ea typeface="Cambria"/>
              </a:rPr>
              <a:t/>
            </a:r>
            <a:br>
              <a:rPr lang="en-US" sz="3600" dirty="0">
                <a:latin typeface="Cambria"/>
                <a:ea typeface="Cambria"/>
              </a:rPr>
            </a:br>
            <a:r>
              <a:rPr lang="en-US" sz="2800" dirty="0" smtClean="0">
                <a:latin typeface="Cambria"/>
                <a:ea typeface="Cambria"/>
              </a:rPr>
              <a:t>Faculty: Candy Stockton-Joreteg, MD, Larissa Mooney, MD, Gloria Miele, Ph.D., Thomas E. Freese, Ph.D.</a:t>
            </a:r>
            <a:br>
              <a:rPr lang="en-US" sz="2800" dirty="0" smtClean="0">
                <a:latin typeface="Cambria"/>
                <a:ea typeface="Cambria"/>
              </a:rPr>
            </a:br>
            <a:r>
              <a:rPr lang="en-US" sz="3600" dirty="0">
                <a:latin typeface="Cambria"/>
                <a:ea typeface="Cambria"/>
              </a:rPr>
              <a:t/>
            </a:r>
            <a:br>
              <a:rPr lang="en-US" sz="3600" dirty="0">
                <a:latin typeface="Cambria"/>
                <a:ea typeface="Cambria"/>
              </a:rPr>
            </a:br>
            <a:r>
              <a:rPr lang="en-US" sz="2800" dirty="0" smtClean="0">
                <a:latin typeface="Cambria"/>
                <a:ea typeface="Cambria"/>
              </a:rPr>
              <a:t>Monday, December 3</a:t>
            </a:r>
            <a:r>
              <a:rPr lang="en-US" sz="2800" baseline="30000" dirty="0" smtClean="0">
                <a:latin typeface="Cambria"/>
                <a:ea typeface="Cambria"/>
              </a:rPr>
              <a:t>rd</a:t>
            </a:r>
            <a:r>
              <a:rPr lang="en-US" sz="2800" dirty="0" smtClean="0">
                <a:latin typeface="Cambria"/>
                <a:ea typeface="Cambria"/>
              </a:rPr>
              <a:t>, 2018</a:t>
            </a:r>
            <a:r>
              <a:rPr lang="en-US" sz="2000" dirty="0" smtClean="0">
                <a:latin typeface="Cambria"/>
                <a:ea typeface="Cambria"/>
              </a:rPr>
              <a:t/>
            </a:r>
            <a:br>
              <a:rPr lang="en-US" sz="2000" dirty="0" smtClean="0">
                <a:latin typeface="Cambria"/>
                <a:ea typeface="Cambria"/>
              </a:rPr>
            </a:br>
            <a:r>
              <a:rPr lang="en-US" sz="3600" dirty="0">
                <a:latin typeface="Cambria"/>
                <a:ea typeface="Cambria"/>
              </a:rPr>
              <a:t/>
            </a:r>
            <a:br>
              <a:rPr lang="en-US" sz="3600" dirty="0">
                <a:latin typeface="Cambria"/>
                <a:ea typeface="Cambria"/>
              </a:rPr>
            </a:br>
            <a:r>
              <a:rPr lang="en-US" sz="1600" b="1" dirty="0" smtClean="0"/>
              <a:t>This </a:t>
            </a:r>
            <a:r>
              <a:rPr lang="en-US" sz="1600" b="1" dirty="0"/>
              <a:t>project is supported by the Health Resources and Services Administration (HRSA) of the U.S. Department of Health and Human Services (HHS) under contract number HHSH250201600015C. This information or content and conclusions are those of the author and should not be construed as the official position or policy of, nor should any endorsements be inferred by HRSA, HHS or the U.S. Government</a:t>
            </a:r>
            <a:r>
              <a:rPr lang="en-US" sz="1600" b="1" dirty="0" smtClean="0"/>
              <a:t>.</a:t>
            </a:r>
            <a:endParaRPr lang="en-US" sz="1600" b="1" dirty="0"/>
          </a:p>
        </p:txBody>
      </p:sp>
    </p:spTree>
    <p:extLst>
      <p:ext uri="{BB962C8B-B14F-4D97-AF65-F5344CB8AC3E}">
        <p14:creationId xmlns:p14="http://schemas.microsoft.com/office/powerpoint/2010/main" val="28887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794" y="365125"/>
            <a:ext cx="8993688" cy="1325563"/>
          </a:xfrm>
        </p:spPr>
        <p:txBody>
          <a:bodyPr/>
          <a:lstStyle/>
          <a:p>
            <a:r>
              <a:rPr lang="en-US" sz="4800" dirty="0">
                <a:solidFill>
                  <a:prstClr val="black"/>
                </a:solidFill>
                <a:latin typeface="Cambria" panose="02040503050406030204" pitchFamily="18" charset="0"/>
              </a:rPr>
              <a:t>Intrapartum Care</a:t>
            </a:r>
            <a:endParaRPr lang="en-US" sz="4800" dirty="0">
              <a:latin typeface="Cambria" panose="02040503050406030204" pitchFamily="18" charset="0"/>
            </a:endParaRPr>
          </a:p>
        </p:txBody>
      </p:sp>
      <p:sp>
        <p:nvSpPr>
          <p:cNvPr id="3" name="Content Placeholder 2"/>
          <p:cNvSpPr>
            <a:spLocks noGrp="1"/>
          </p:cNvSpPr>
          <p:nvPr>
            <p:ph idx="1"/>
          </p:nvPr>
        </p:nvSpPr>
        <p:spPr>
          <a:xfrm>
            <a:off x="256784" y="1916155"/>
            <a:ext cx="9751512" cy="4747691"/>
          </a:xfrm>
        </p:spPr>
        <p:txBody>
          <a:bodyPr/>
          <a:lstStyle/>
          <a:p>
            <a:pPr lvl="0"/>
            <a:r>
              <a:rPr lang="en-US" dirty="0">
                <a:solidFill>
                  <a:prstClr val="black"/>
                </a:solidFill>
              </a:rPr>
              <a:t>Pharmacotherapy should be continued through labor (and postpartum) at same prenatal dose</a:t>
            </a:r>
          </a:p>
          <a:p>
            <a:pPr lvl="0"/>
            <a:r>
              <a:rPr lang="en-US" dirty="0">
                <a:solidFill>
                  <a:prstClr val="black"/>
                </a:solidFill>
              </a:rPr>
              <a:t>Labor pain should be managed with regional anesthesia (epidural)</a:t>
            </a:r>
          </a:p>
          <a:p>
            <a:pPr lvl="0"/>
            <a:r>
              <a:rPr lang="en-US" dirty="0">
                <a:solidFill>
                  <a:prstClr val="black"/>
                </a:solidFill>
              </a:rPr>
              <a:t>Do not use mixed opioid agonist-antagonist (</a:t>
            </a:r>
            <a:r>
              <a:rPr lang="en-US" dirty="0" err="1">
                <a:solidFill>
                  <a:prstClr val="black"/>
                </a:solidFill>
              </a:rPr>
              <a:t>butorphanol</a:t>
            </a:r>
            <a:r>
              <a:rPr lang="en-US" dirty="0">
                <a:solidFill>
                  <a:prstClr val="black"/>
                </a:solidFill>
              </a:rPr>
              <a:t> (</a:t>
            </a:r>
            <a:r>
              <a:rPr lang="en-US" i="1" dirty="0" err="1">
                <a:solidFill>
                  <a:prstClr val="black"/>
                </a:solidFill>
              </a:rPr>
              <a:t>Stado</a:t>
            </a:r>
            <a:r>
              <a:rPr lang="en-US" dirty="0" err="1">
                <a:solidFill>
                  <a:prstClr val="black"/>
                </a:solidFill>
              </a:rPr>
              <a:t>l</a:t>
            </a:r>
            <a:r>
              <a:rPr lang="en-US" dirty="0">
                <a:solidFill>
                  <a:prstClr val="black"/>
                </a:solidFill>
              </a:rPr>
              <a:t>)/ </a:t>
            </a:r>
            <a:r>
              <a:rPr lang="en-US" dirty="0" err="1">
                <a:solidFill>
                  <a:prstClr val="black"/>
                </a:solidFill>
              </a:rPr>
              <a:t>nalbuphine</a:t>
            </a:r>
            <a:r>
              <a:rPr lang="en-US" dirty="0">
                <a:solidFill>
                  <a:prstClr val="black"/>
                </a:solidFill>
              </a:rPr>
              <a:t> (</a:t>
            </a:r>
            <a:r>
              <a:rPr lang="en-US" i="1" dirty="0" err="1">
                <a:solidFill>
                  <a:prstClr val="black"/>
                </a:solidFill>
              </a:rPr>
              <a:t>Nubain</a:t>
            </a:r>
            <a:r>
              <a:rPr lang="en-US" dirty="0">
                <a:solidFill>
                  <a:prstClr val="black"/>
                </a:solidFill>
              </a:rPr>
              <a:t>))</a:t>
            </a:r>
          </a:p>
          <a:p>
            <a:pPr lvl="1"/>
            <a:r>
              <a:rPr lang="en-US" dirty="0">
                <a:solidFill>
                  <a:prstClr val="black"/>
                </a:solidFill>
              </a:rPr>
              <a:t>Will precipitate a withdrawal syndrome for women on opioid pharmacotherapy</a:t>
            </a:r>
          </a:p>
          <a:p>
            <a:pPr lvl="0"/>
            <a:r>
              <a:rPr lang="en-US" dirty="0">
                <a:solidFill>
                  <a:prstClr val="black"/>
                </a:solidFill>
              </a:rPr>
              <a:t>Spinal anesthesia provides adequate pain control for C-sections</a:t>
            </a:r>
          </a:p>
        </p:txBody>
      </p:sp>
    </p:spTree>
    <p:extLst>
      <p:ext uri="{BB962C8B-B14F-4D97-AF65-F5344CB8AC3E}">
        <p14:creationId xmlns:p14="http://schemas.microsoft.com/office/powerpoint/2010/main" val="4242377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291" y="628171"/>
            <a:ext cx="10095978" cy="1325563"/>
          </a:xfrm>
        </p:spPr>
        <p:txBody>
          <a:bodyPr/>
          <a:lstStyle/>
          <a:p>
            <a:r>
              <a:rPr lang="en-US" dirty="0">
                <a:solidFill>
                  <a:prstClr val="black"/>
                </a:solidFill>
                <a:latin typeface="Cambria" panose="02040503050406030204" pitchFamily="18" charset="0"/>
              </a:rPr>
              <a:t>Postpartum </a:t>
            </a:r>
            <a:br>
              <a:rPr lang="en-US" dirty="0">
                <a:solidFill>
                  <a:prstClr val="black"/>
                </a:solidFill>
                <a:latin typeface="Cambria" panose="02040503050406030204" pitchFamily="18" charset="0"/>
              </a:rPr>
            </a:br>
            <a:r>
              <a:rPr lang="en-US" sz="2400" dirty="0">
                <a:solidFill>
                  <a:prstClr val="black"/>
                </a:solidFill>
                <a:latin typeface="Cambria" panose="02040503050406030204" pitchFamily="18" charset="0"/>
              </a:rPr>
              <a:t>(patient wishes to avoid use opioids postpartum should be established) </a:t>
            </a:r>
            <a:endParaRPr lang="en-US" sz="2400" dirty="0">
              <a:latin typeface="Cambria" panose="02040503050406030204" pitchFamily="18" charset="0"/>
            </a:endParaRPr>
          </a:p>
        </p:txBody>
      </p:sp>
      <p:sp>
        <p:nvSpPr>
          <p:cNvPr id="3" name="Content Placeholder 2"/>
          <p:cNvSpPr>
            <a:spLocks noGrp="1"/>
          </p:cNvSpPr>
          <p:nvPr>
            <p:ph idx="1"/>
          </p:nvPr>
        </p:nvSpPr>
        <p:spPr>
          <a:xfrm>
            <a:off x="337159" y="1953734"/>
            <a:ext cx="8831893" cy="5060841"/>
          </a:xfrm>
        </p:spPr>
        <p:txBody>
          <a:bodyPr/>
          <a:lstStyle/>
          <a:p>
            <a:pPr lvl="0"/>
            <a:r>
              <a:rPr lang="en-US" sz="2400" dirty="0">
                <a:solidFill>
                  <a:prstClr val="black"/>
                </a:solidFill>
              </a:rPr>
              <a:t>Pharmacotherapy should be continued at same dose postpartum</a:t>
            </a:r>
          </a:p>
          <a:p>
            <a:pPr lvl="1"/>
            <a:r>
              <a:rPr lang="en-US" sz="2000" dirty="0">
                <a:solidFill>
                  <a:prstClr val="black"/>
                </a:solidFill>
              </a:rPr>
              <a:t>Some women will require/request a dose decrease after delivery due to sedation; but any decrease should be individualized and carefully monitored</a:t>
            </a:r>
          </a:p>
          <a:p>
            <a:pPr lvl="1"/>
            <a:r>
              <a:rPr lang="en-US" sz="2000" dirty="0">
                <a:solidFill>
                  <a:prstClr val="black"/>
                </a:solidFill>
              </a:rPr>
              <a:t>For MMT, Postpartum fatigue and potential peak dose sedation should be anticipated; and precautions taken</a:t>
            </a:r>
          </a:p>
          <a:p>
            <a:pPr lvl="0"/>
            <a:r>
              <a:rPr lang="en-US" sz="2400" dirty="0">
                <a:solidFill>
                  <a:prstClr val="black"/>
                </a:solidFill>
              </a:rPr>
              <a:t>NSAIDS and non-opioid pain medications should be maximized (scheduled orders; not PRN)</a:t>
            </a:r>
          </a:p>
          <a:p>
            <a:pPr lvl="0"/>
            <a:r>
              <a:rPr lang="en-US" sz="2400" dirty="0">
                <a:solidFill>
                  <a:prstClr val="black"/>
                </a:solidFill>
              </a:rPr>
              <a:t>Full opioid agonists should be used for post-operative pain</a:t>
            </a:r>
          </a:p>
          <a:p>
            <a:pPr lvl="1"/>
            <a:r>
              <a:rPr lang="en-US" sz="2000" dirty="0" err="1">
                <a:solidFill>
                  <a:prstClr val="black"/>
                </a:solidFill>
              </a:rPr>
              <a:t>Bup</a:t>
            </a:r>
            <a:r>
              <a:rPr lang="en-US" sz="2000" dirty="0">
                <a:solidFill>
                  <a:prstClr val="black"/>
                </a:solidFill>
              </a:rPr>
              <a:t> and MMT patients have higher opioid requirements than general population (1)</a:t>
            </a:r>
          </a:p>
          <a:p>
            <a:pPr lvl="1"/>
            <a:r>
              <a:rPr lang="en-US" sz="2000" dirty="0" err="1">
                <a:solidFill>
                  <a:prstClr val="black"/>
                </a:solidFill>
              </a:rPr>
              <a:t>Bup</a:t>
            </a:r>
            <a:r>
              <a:rPr lang="en-US" sz="2000" dirty="0">
                <a:solidFill>
                  <a:prstClr val="black"/>
                </a:solidFill>
              </a:rPr>
              <a:t> does not appear to prevent/block efficacy of full-opioids (</a:t>
            </a:r>
            <a:r>
              <a:rPr lang="en-US" sz="2000" dirty="0" err="1">
                <a:solidFill>
                  <a:prstClr val="black"/>
                </a:solidFill>
              </a:rPr>
              <a:t>Vilkins</a:t>
            </a:r>
            <a:r>
              <a:rPr lang="en-US" sz="2000" dirty="0">
                <a:solidFill>
                  <a:prstClr val="black"/>
                </a:solidFill>
              </a:rPr>
              <a:t> 2017)</a:t>
            </a:r>
          </a:p>
          <a:p>
            <a:endParaRPr lang="en-US" dirty="0"/>
          </a:p>
        </p:txBody>
      </p:sp>
    </p:spTree>
    <p:extLst>
      <p:ext uri="{BB962C8B-B14F-4D97-AF65-F5344CB8AC3E}">
        <p14:creationId xmlns:p14="http://schemas.microsoft.com/office/powerpoint/2010/main" val="1752154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238" y="778484"/>
            <a:ext cx="9081370" cy="1325563"/>
          </a:xfrm>
        </p:spPr>
        <p:txBody>
          <a:bodyPr/>
          <a:lstStyle/>
          <a:p>
            <a:pPr algn="ctr"/>
            <a:r>
              <a:rPr lang="en-US" sz="4800" dirty="0">
                <a:solidFill>
                  <a:prstClr val="black"/>
                </a:solidFill>
                <a:latin typeface="Cambria" panose="02040503050406030204" pitchFamily="18" charset="0"/>
              </a:rPr>
              <a:t>Naltrexone: Intrapartum and Postpartum </a:t>
            </a:r>
            <a:endParaRPr lang="en-US" sz="4800" dirty="0">
              <a:latin typeface="Cambria" panose="02040503050406030204" pitchFamily="18" charset="0"/>
            </a:endParaRPr>
          </a:p>
        </p:txBody>
      </p:sp>
      <p:sp>
        <p:nvSpPr>
          <p:cNvPr id="3" name="Content Placeholder 2"/>
          <p:cNvSpPr>
            <a:spLocks noGrp="1"/>
          </p:cNvSpPr>
          <p:nvPr>
            <p:ph idx="1"/>
          </p:nvPr>
        </p:nvSpPr>
        <p:spPr>
          <a:xfrm>
            <a:off x="262004" y="2506662"/>
            <a:ext cx="9270304" cy="4351338"/>
          </a:xfrm>
        </p:spPr>
        <p:txBody>
          <a:bodyPr/>
          <a:lstStyle/>
          <a:p>
            <a:pPr lvl="0"/>
            <a:r>
              <a:rPr lang="en-US" dirty="0">
                <a:solidFill>
                  <a:prstClr val="black"/>
                </a:solidFill>
              </a:rPr>
              <a:t>Between 35-38 weeks gestation: women should be transitioned from IM Naltrexone to oral (Naltrexone 50mg </a:t>
            </a:r>
            <a:r>
              <a:rPr lang="en-US" dirty="0" err="1">
                <a:solidFill>
                  <a:prstClr val="black"/>
                </a:solidFill>
              </a:rPr>
              <a:t>po</a:t>
            </a:r>
            <a:r>
              <a:rPr lang="en-US" dirty="0">
                <a:solidFill>
                  <a:prstClr val="black"/>
                </a:solidFill>
              </a:rPr>
              <a:t> </a:t>
            </a:r>
            <a:r>
              <a:rPr lang="en-US" dirty="0" err="1">
                <a:solidFill>
                  <a:prstClr val="black"/>
                </a:solidFill>
              </a:rPr>
              <a:t>qd</a:t>
            </a:r>
            <a:r>
              <a:rPr lang="en-US" dirty="0">
                <a:solidFill>
                  <a:prstClr val="black"/>
                </a:solidFill>
              </a:rPr>
              <a:t>)</a:t>
            </a:r>
          </a:p>
          <a:p>
            <a:pPr lvl="0"/>
            <a:r>
              <a:rPr lang="en-US" dirty="0">
                <a:solidFill>
                  <a:prstClr val="black"/>
                </a:solidFill>
              </a:rPr>
              <a:t> With the onset of labor, women should hold oral dosing</a:t>
            </a:r>
          </a:p>
          <a:p>
            <a:pPr lvl="1"/>
            <a:r>
              <a:rPr lang="en-US" dirty="0">
                <a:solidFill>
                  <a:prstClr val="black"/>
                </a:solidFill>
              </a:rPr>
              <a:t>Precautions allow for postoperative full opioid agonists pain control prn</a:t>
            </a:r>
          </a:p>
          <a:p>
            <a:r>
              <a:rPr lang="en-US" dirty="0">
                <a:solidFill>
                  <a:prstClr val="black"/>
                </a:solidFill>
              </a:rPr>
              <a:t>IM Naltrexone can be resumed postpartum</a:t>
            </a:r>
          </a:p>
          <a:p>
            <a:pPr marL="0" indent="0">
              <a:buNone/>
            </a:pPr>
            <a:endParaRPr lang="en-US" dirty="0"/>
          </a:p>
        </p:txBody>
      </p:sp>
    </p:spTree>
    <p:extLst>
      <p:ext uri="{BB962C8B-B14F-4D97-AF65-F5344CB8AC3E}">
        <p14:creationId xmlns:p14="http://schemas.microsoft.com/office/powerpoint/2010/main" val="1067298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564" y="440281"/>
            <a:ext cx="8680537" cy="1325563"/>
          </a:xfrm>
        </p:spPr>
        <p:txBody>
          <a:bodyPr/>
          <a:lstStyle/>
          <a:p>
            <a:r>
              <a:rPr lang="en-US" dirty="0">
                <a:solidFill>
                  <a:prstClr val="black"/>
                </a:solidFill>
                <a:latin typeface="Cambria" panose="02040503050406030204" pitchFamily="18" charset="0"/>
              </a:rPr>
              <a:t>Breastfeeding</a:t>
            </a:r>
            <a:endParaRPr lang="en-US" dirty="0">
              <a:latin typeface="Cambria" panose="02040503050406030204" pitchFamily="18" charset="0"/>
            </a:endParaRPr>
          </a:p>
        </p:txBody>
      </p:sp>
      <p:sp>
        <p:nvSpPr>
          <p:cNvPr id="3" name="Content Placeholder 2"/>
          <p:cNvSpPr>
            <a:spLocks noGrp="1"/>
          </p:cNvSpPr>
          <p:nvPr>
            <p:ph idx="1"/>
          </p:nvPr>
        </p:nvSpPr>
        <p:spPr>
          <a:xfrm>
            <a:off x="211898" y="1387214"/>
            <a:ext cx="9433143" cy="5470785"/>
          </a:xfrm>
        </p:spPr>
        <p:txBody>
          <a:bodyPr/>
          <a:lstStyle/>
          <a:p>
            <a:pPr marL="0" lvl="0" indent="0">
              <a:lnSpc>
                <a:spcPct val="100000"/>
              </a:lnSpc>
              <a:spcBef>
                <a:spcPts val="0"/>
              </a:spcBef>
              <a:buNone/>
            </a:pPr>
            <a:r>
              <a:rPr lang="en-US" sz="2200" dirty="0">
                <a:solidFill>
                  <a:prstClr val="black"/>
                </a:solidFill>
              </a:rPr>
              <a:t>Methadone and buprenorphine are safe for breastfeeding </a:t>
            </a:r>
            <a:r>
              <a:rPr lang="en-US" sz="2200" dirty="0" smtClean="0">
                <a:solidFill>
                  <a:prstClr val="black"/>
                </a:solidFill>
              </a:rPr>
              <a:t>&lt;</a:t>
            </a:r>
            <a:r>
              <a:rPr lang="en-US" sz="2200" dirty="0">
                <a:solidFill>
                  <a:prstClr val="black"/>
                </a:solidFill>
              </a:rPr>
              <a:t>1% of maternal opioid intake transmitted to breastmilk (1)</a:t>
            </a:r>
          </a:p>
          <a:p>
            <a:pPr marL="0" lvl="0" indent="0">
              <a:lnSpc>
                <a:spcPct val="100000"/>
              </a:lnSpc>
              <a:spcBef>
                <a:spcPts val="0"/>
              </a:spcBef>
              <a:buNone/>
            </a:pPr>
            <a:endParaRPr lang="en-US" sz="2200" dirty="0">
              <a:solidFill>
                <a:prstClr val="black"/>
              </a:solidFill>
            </a:endParaRPr>
          </a:p>
          <a:p>
            <a:pPr marL="0" lvl="0" indent="0">
              <a:lnSpc>
                <a:spcPct val="100000"/>
              </a:lnSpc>
              <a:spcBef>
                <a:spcPts val="0"/>
              </a:spcBef>
              <a:buNone/>
            </a:pPr>
            <a:r>
              <a:rPr lang="en-US" sz="2200" dirty="0">
                <a:solidFill>
                  <a:prstClr val="black"/>
                </a:solidFill>
              </a:rPr>
              <a:t>*Published guidelines from the American Academy of Pediatrics (AAP), the American</a:t>
            </a:r>
          </a:p>
          <a:p>
            <a:pPr marL="0" lvl="0" indent="0">
              <a:lnSpc>
                <a:spcPct val="100000"/>
              </a:lnSpc>
              <a:spcBef>
                <a:spcPts val="0"/>
              </a:spcBef>
              <a:buNone/>
            </a:pPr>
            <a:r>
              <a:rPr lang="en-US" sz="2200" dirty="0">
                <a:solidFill>
                  <a:prstClr val="black"/>
                </a:solidFill>
              </a:rPr>
              <a:t>College of Obstetricians and Gynecologists (ACOG), and the Academy of Breastfeeding Medicine (ABM) all support breastfeeding for women on opioid pharmacotherapy</a:t>
            </a:r>
          </a:p>
          <a:p>
            <a:pPr marL="0" lvl="0" indent="0">
              <a:lnSpc>
                <a:spcPct val="100000"/>
              </a:lnSpc>
              <a:spcBef>
                <a:spcPts val="0"/>
              </a:spcBef>
              <a:buNone/>
            </a:pPr>
            <a:endParaRPr lang="en-US" sz="2200" dirty="0">
              <a:solidFill>
                <a:prstClr val="black"/>
              </a:solidFill>
            </a:endParaRPr>
          </a:p>
          <a:p>
            <a:pPr marL="285750" indent="-285750">
              <a:lnSpc>
                <a:spcPct val="100000"/>
              </a:lnSpc>
              <a:spcBef>
                <a:spcPts val="0"/>
              </a:spcBef>
              <a:buFont typeface="Arial" charset="0"/>
              <a:buChar char="•"/>
            </a:pPr>
            <a:r>
              <a:rPr lang="en-US" sz="2000" u="sng" dirty="0">
                <a:solidFill>
                  <a:prstClr val="black"/>
                </a:solidFill>
              </a:rPr>
              <a:t>Maternal benefits</a:t>
            </a:r>
            <a:r>
              <a:rPr lang="en-US" sz="2000" dirty="0">
                <a:solidFill>
                  <a:prstClr val="black"/>
                </a:solidFill>
              </a:rPr>
              <a:t>: increased oxytocin levels are linked to lower stress, increased maternal-infant bonding both lower the risk of postpartum relapse (2)</a:t>
            </a:r>
          </a:p>
          <a:p>
            <a:pPr marL="285750" indent="-285750">
              <a:lnSpc>
                <a:spcPct val="100000"/>
              </a:lnSpc>
              <a:spcBef>
                <a:spcPts val="0"/>
              </a:spcBef>
              <a:buFont typeface="Arial" charset="0"/>
              <a:buChar char="•"/>
            </a:pPr>
            <a:endParaRPr lang="en-US" sz="2000" dirty="0">
              <a:solidFill>
                <a:prstClr val="black"/>
              </a:solidFill>
            </a:endParaRPr>
          </a:p>
          <a:p>
            <a:pPr marL="285750" indent="-285750">
              <a:lnSpc>
                <a:spcPct val="100000"/>
              </a:lnSpc>
              <a:spcBef>
                <a:spcPts val="0"/>
              </a:spcBef>
              <a:buFont typeface="Arial" charset="0"/>
              <a:buChar char="•"/>
            </a:pPr>
            <a:r>
              <a:rPr lang="en-US" sz="2000" u="sng" dirty="0">
                <a:solidFill>
                  <a:prstClr val="black"/>
                </a:solidFill>
              </a:rPr>
              <a:t>Newborn benefits</a:t>
            </a:r>
            <a:r>
              <a:rPr lang="en-US" sz="2000" dirty="0">
                <a:solidFill>
                  <a:prstClr val="black"/>
                </a:solidFill>
              </a:rPr>
              <a:t>: reduction in pharmacologic treatment for NAS, shorter hospital stays (2)</a:t>
            </a:r>
          </a:p>
        </p:txBody>
      </p:sp>
    </p:spTree>
    <p:extLst>
      <p:ext uri="{BB962C8B-B14F-4D97-AF65-F5344CB8AC3E}">
        <p14:creationId xmlns:p14="http://schemas.microsoft.com/office/powerpoint/2010/main" val="2413172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359" y="644095"/>
            <a:ext cx="8956110" cy="1325563"/>
          </a:xfrm>
        </p:spPr>
        <p:txBody>
          <a:bodyPr/>
          <a:lstStyle/>
          <a:p>
            <a:r>
              <a:rPr lang="en-US" sz="4800" dirty="0">
                <a:solidFill>
                  <a:prstClr val="black"/>
                </a:solidFill>
                <a:latin typeface="Cambria" panose="02040503050406030204" pitchFamily="18" charset="0"/>
              </a:rPr>
              <a:t>Contraception</a:t>
            </a:r>
            <a:endParaRPr lang="en-US" sz="4800" dirty="0">
              <a:latin typeface="Cambria" panose="02040503050406030204" pitchFamily="18" charset="0"/>
            </a:endParaRPr>
          </a:p>
        </p:txBody>
      </p:sp>
      <p:sp>
        <p:nvSpPr>
          <p:cNvPr id="3" name="Content Placeholder 2"/>
          <p:cNvSpPr>
            <a:spLocks noGrp="1"/>
          </p:cNvSpPr>
          <p:nvPr>
            <p:ph idx="1"/>
          </p:nvPr>
        </p:nvSpPr>
        <p:spPr>
          <a:xfrm>
            <a:off x="362211" y="1690688"/>
            <a:ext cx="10097022" cy="4351338"/>
          </a:xfrm>
        </p:spPr>
        <p:txBody>
          <a:bodyPr/>
          <a:lstStyle/>
          <a:p>
            <a:pPr lvl="0"/>
            <a:r>
              <a:rPr lang="en-US" sz="3200" dirty="0">
                <a:solidFill>
                  <a:prstClr val="black"/>
                </a:solidFill>
              </a:rPr>
              <a:t>All postpartum women should be offered reliable contraception</a:t>
            </a:r>
          </a:p>
          <a:p>
            <a:pPr lvl="0"/>
            <a:r>
              <a:rPr lang="en-US" sz="3200" dirty="0">
                <a:solidFill>
                  <a:prstClr val="black"/>
                </a:solidFill>
              </a:rPr>
              <a:t>Contraception options should be reviewed/ discussed during prenatal care with a set plan prior hospital discharge</a:t>
            </a:r>
          </a:p>
          <a:p>
            <a:pPr lvl="0"/>
            <a:r>
              <a:rPr lang="en-US" sz="3200" dirty="0">
                <a:solidFill>
                  <a:prstClr val="black"/>
                </a:solidFill>
              </a:rPr>
              <a:t>Access to long acting reversible contraceptive (LARC) options should be readily available</a:t>
            </a:r>
          </a:p>
        </p:txBody>
      </p:sp>
    </p:spTree>
    <p:extLst>
      <p:ext uri="{BB962C8B-B14F-4D97-AF65-F5344CB8AC3E}">
        <p14:creationId xmlns:p14="http://schemas.microsoft.com/office/powerpoint/2010/main" val="870424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417" y="1027132"/>
            <a:ext cx="9144000" cy="1277655"/>
          </a:xfrm>
        </p:spPr>
        <p:txBody>
          <a:bodyPr/>
          <a:lstStyle/>
          <a:p>
            <a:r>
              <a:rPr lang="en-US" sz="4800" dirty="0" smtClean="0">
                <a:latin typeface="Cambria" panose="02040503050406030204" pitchFamily="18" charset="0"/>
              </a:rPr>
              <a:t>Acknowledgements</a:t>
            </a:r>
            <a:br>
              <a:rPr lang="en-US" sz="4800" dirty="0" smtClean="0">
                <a:latin typeface="Cambria" panose="02040503050406030204" pitchFamily="18" charset="0"/>
              </a:rPr>
            </a:br>
            <a:r>
              <a:rPr lang="en-US" sz="4800" dirty="0" smtClean="0">
                <a:latin typeface="Cambria" panose="02040503050406030204" pitchFamily="18" charset="0"/>
              </a:rPr>
              <a:t>Special </a:t>
            </a:r>
            <a:r>
              <a:rPr lang="en-US" sz="4800" dirty="0">
                <a:latin typeface="Cambria" panose="02040503050406030204" pitchFamily="18" charset="0"/>
              </a:rPr>
              <a:t>Topics: </a:t>
            </a:r>
            <a:r>
              <a:rPr lang="en-US" sz="4800" dirty="0" smtClean="0">
                <a:latin typeface="Cambria" panose="02040503050406030204" pitchFamily="18" charset="0"/>
              </a:rPr>
              <a:t>Pregnant </a:t>
            </a:r>
            <a:r>
              <a:rPr lang="en-US" sz="4800" dirty="0">
                <a:latin typeface="Cambria" panose="02040503050406030204" pitchFamily="18" charset="0"/>
              </a:rPr>
              <a:t>Women </a:t>
            </a:r>
            <a:endParaRPr lang="en-US" sz="4800" dirty="0">
              <a:latin typeface="Cambria" panose="02040503050406030204" pitchFamily="18" charset="0"/>
              <a:ea typeface="Cambria"/>
            </a:endParaRPr>
          </a:p>
        </p:txBody>
      </p:sp>
      <p:sp>
        <p:nvSpPr>
          <p:cNvPr id="3" name="Subtitle 2"/>
          <p:cNvSpPr>
            <a:spLocks noGrp="1"/>
          </p:cNvSpPr>
          <p:nvPr>
            <p:ph type="subTitle" idx="1"/>
          </p:nvPr>
        </p:nvSpPr>
        <p:spPr>
          <a:xfrm>
            <a:off x="689311" y="2893513"/>
            <a:ext cx="9144000" cy="2695148"/>
          </a:xfrm>
        </p:spPr>
        <p:txBody>
          <a:bodyPr anchor="t">
            <a:normAutofit lnSpcReduction="10000"/>
          </a:bodyPr>
          <a:lstStyle/>
          <a:p>
            <a:r>
              <a:rPr lang="en-US" dirty="0">
                <a:solidFill>
                  <a:schemeClr val="bg1">
                    <a:lumMod val="65000"/>
                  </a:schemeClr>
                </a:solidFill>
                <a:latin typeface="Cambria" panose="02040503050406030204" pitchFamily="18" charset="0"/>
              </a:rPr>
              <a:t>Developer: Sarah M Bagley, MD</a:t>
            </a:r>
          </a:p>
          <a:p>
            <a:r>
              <a:rPr lang="en-US" dirty="0">
                <a:solidFill>
                  <a:schemeClr val="bg1">
                    <a:lumMod val="65000"/>
                  </a:schemeClr>
                </a:solidFill>
                <a:latin typeface="Cambria" panose="02040503050406030204" pitchFamily="18" charset="0"/>
              </a:rPr>
              <a:t>Assistant Professor of Medicine and Pediatrics</a:t>
            </a:r>
          </a:p>
          <a:p>
            <a:r>
              <a:rPr lang="en-US" dirty="0">
                <a:solidFill>
                  <a:schemeClr val="bg1">
                    <a:lumMod val="65000"/>
                  </a:schemeClr>
                </a:solidFill>
                <a:latin typeface="Cambria" panose="02040503050406030204" pitchFamily="18" charset="0"/>
              </a:rPr>
              <a:t>Kelley Saia, MD</a:t>
            </a:r>
          </a:p>
          <a:p>
            <a:r>
              <a:rPr lang="en-US" dirty="0">
                <a:solidFill>
                  <a:schemeClr val="bg1">
                    <a:lumMod val="65000"/>
                  </a:schemeClr>
                </a:solidFill>
                <a:latin typeface="Cambria" panose="02040503050406030204" pitchFamily="18" charset="0"/>
              </a:rPr>
              <a:t>Assistant Professor of Obstetrics and Gynecology</a:t>
            </a:r>
          </a:p>
          <a:p>
            <a:r>
              <a:rPr lang="en-US" dirty="0">
                <a:solidFill>
                  <a:schemeClr val="bg1">
                    <a:lumMod val="65000"/>
                  </a:schemeClr>
                </a:solidFill>
                <a:latin typeface="Cambria" panose="02040503050406030204" pitchFamily="18" charset="0"/>
              </a:rPr>
              <a:t>Boston University School of Medicine</a:t>
            </a:r>
          </a:p>
          <a:p>
            <a:r>
              <a:rPr lang="en-US" dirty="0">
                <a:solidFill>
                  <a:schemeClr val="bg1">
                    <a:lumMod val="65000"/>
                  </a:schemeClr>
                </a:solidFill>
                <a:latin typeface="Cambria" panose="02040503050406030204" pitchFamily="18" charset="0"/>
              </a:rPr>
              <a:t>Reviewer/Editor:  Miriam Komaromy, MD, The ECHO Institute</a:t>
            </a:r>
            <a:r>
              <a:rPr lang="en-US" dirty="0" smtClean="0">
                <a:solidFill>
                  <a:schemeClr val="bg1">
                    <a:lumMod val="65000"/>
                  </a:schemeClr>
                </a:solidFill>
                <a:latin typeface="Cambria" panose="02040503050406030204" pitchFamily="18" charset="0"/>
              </a:rPr>
              <a:t>™</a:t>
            </a:r>
            <a:endParaRPr lang="en-US" dirty="0">
              <a:solidFill>
                <a:schemeClr val="bg1">
                  <a:lumMod val="65000"/>
                </a:schemeClr>
              </a:solidFill>
              <a:latin typeface="Cambria" panose="02040503050406030204" pitchFamily="18" charset="0"/>
            </a:endParaRPr>
          </a:p>
        </p:txBody>
      </p:sp>
      <p:pic>
        <p:nvPicPr>
          <p:cNvPr id="7" name="Picture 6" descr="logos of various health organizations and universities:&#10;&#10;UNM Health Sciences Center, Huter Doyle, Western New York Collaborative - Rochester, NY, Billings Clinic, ASAM American Society of Addiction Medicine, Boston Medical Center, UW Medic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0633"/>
            <a:ext cx="10181844" cy="1197864"/>
          </a:xfrm>
          <a:prstGeom prst="rect">
            <a:avLst/>
          </a:prstGeom>
        </p:spPr>
      </p:pic>
    </p:spTree>
    <p:extLst>
      <p:ext uri="{BB962C8B-B14F-4D97-AF65-F5344CB8AC3E}">
        <p14:creationId xmlns:p14="http://schemas.microsoft.com/office/powerpoint/2010/main" val="2732111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5851"/>
            <a:ext cx="10515600" cy="1325563"/>
          </a:xfrm>
        </p:spPr>
        <p:txBody>
          <a:bodyPr/>
          <a:lstStyle/>
          <a:p>
            <a:r>
              <a:rPr lang="en-US" dirty="0" smtClean="0"/>
              <a:t>Questions/Discussion</a:t>
            </a:r>
            <a:endParaRPr lang="en-US" dirty="0"/>
          </a:p>
        </p:txBody>
      </p:sp>
    </p:spTree>
    <p:extLst>
      <p:ext uri="{BB962C8B-B14F-4D97-AF65-F5344CB8AC3E}">
        <p14:creationId xmlns:p14="http://schemas.microsoft.com/office/powerpoint/2010/main" val="2599913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186" y="2829356"/>
            <a:ext cx="10515600" cy="1325563"/>
          </a:xfrm>
        </p:spPr>
        <p:txBody>
          <a:bodyPr/>
          <a:lstStyle/>
          <a:p>
            <a:r>
              <a:rPr lang="en-US" dirty="0" smtClean="0"/>
              <a:t>Case Presentation</a:t>
            </a:r>
            <a:endParaRPr lang="en-US" dirty="0"/>
          </a:p>
        </p:txBody>
      </p:sp>
    </p:spTree>
    <p:extLst>
      <p:ext uri="{BB962C8B-B14F-4D97-AF65-F5344CB8AC3E}">
        <p14:creationId xmlns:p14="http://schemas.microsoft.com/office/powerpoint/2010/main" val="1462509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0"/>
          </p:nvPr>
        </p:nvSpPr>
        <p:spPr>
          <a:xfrm>
            <a:off x="697424" y="2220968"/>
            <a:ext cx="5072473" cy="3479705"/>
          </a:xfrm>
        </p:spPr>
        <p:txBody>
          <a:bodyPr/>
          <a:lstStyle/>
          <a:p>
            <a:r>
              <a:rPr lang="en-US" dirty="0"/>
              <a:t>Jan. 28				</a:t>
            </a:r>
          </a:p>
          <a:p>
            <a:r>
              <a:rPr lang="en-US" dirty="0"/>
              <a:t>Feb 25</a:t>
            </a:r>
          </a:p>
          <a:p>
            <a:r>
              <a:rPr lang="en-US" dirty="0"/>
              <a:t>March 25</a:t>
            </a:r>
          </a:p>
          <a:p>
            <a:r>
              <a:rPr lang="en-US" dirty="0"/>
              <a:t>April 22</a:t>
            </a:r>
          </a:p>
          <a:p>
            <a:r>
              <a:rPr lang="en-US" dirty="0"/>
              <a:t>May 20*</a:t>
            </a:r>
          </a:p>
          <a:p>
            <a:r>
              <a:rPr lang="en-US" dirty="0"/>
              <a:t>June 24</a:t>
            </a:r>
          </a:p>
          <a:p>
            <a:endParaRPr lang="en-US" dirty="0"/>
          </a:p>
        </p:txBody>
      </p:sp>
      <p:sp>
        <p:nvSpPr>
          <p:cNvPr id="9" name="Text Placeholder 8"/>
          <p:cNvSpPr>
            <a:spLocks noGrp="1"/>
          </p:cNvSpPr>
          <p:nvPr>
            <p:ph type="body" sz="quarter" idx="21"/>
          </p:nvPr>
        </p:nvSpPr>
        <p:spPr>
          <a:xfrm>
            <a:off x="5698199" y="2220967"/>
            <a:ext cx="5072473" cy="3479705"/>
          </a:xfrm>
        </p:spPr>
        <p:txBody>
          <a:bodyPr/>
          <a:lstStyle/>
          <a:p>
            <a:r>
              <a:rPr lang="en-US" dirty="0" smtClean="0"/>
              <a:t>July 22</a:t>
            </a:r>
          </a:p>
          <a:p>
            <a:r>
              <a:rPr lang="en-US" dirty="0" smtClean="0"/>
              <a:t>Aug 26</a:t>
            </a:r>
          </a:p>
          <a:p>
            <a:r>
              <a:rPr lang="en-US" dirty="0" smtClean="0"/>
              <a:t>Sept 23</a:t>
            </a:r>
          </a:p>
          <a:p>
            <a:r>
              <a:rPr lang="en-US" dirty="0" smtClean="0"/>
              <a:t>Oct. 28</a:t>
            </a:r>
          </a:p>
          <a:p>
            <a:r>
              <a:rPr lang="en-US" dirty="0" smtClean="0"/>
              <a:t>Nov. 25</a:t>
            </a:r>
          </a:p>
          <a:p>
            <a:r>
              <a:rPr lang="en-US" dirty="0" smtClean="0"/>
              <a:t>Dec – No meeting</a:t>
            </a:r>
            <a:endParaRPr lang="en-US" dirty="0"/>
          </a:p>
        </p:txBody>
      </p:sp>
      <p:sp>
        <p:nvSpPr>
          <p:cNvPr id="2" name="Title 1"/>
          <p:cNvSpPr>
            <a:spLocks noGrp="1"/>
          </p:cNvSpPr>
          <p:nvPr>
            <p:ph type="title" idx="4294967295"/>
          </p:nvPr>
        </p:nvSpPr>
        <p:spPr>
          <a:xfrm>
            <a:off x="278971" y="1241872"/>
            <a:ext cx="10515600" cy="1325562"/>
          </a:xfrm>
          <a:prstGeom prst="rect">
            <a:avLst/>
          </a:prstGeom>
        </p:spPr>
        <p:txBody>
          <a:bodyPr/>
          <a:lstStyle/>
          <a:p>
            <a:r>
              <a:rPr lang="en-US" dirty="0" smtClean="0"/>
              <a:t>2019 Schedule - </a:t>
            </a:r>
            <a:r>
              <a:rPr lang="en-US" dirty="0"/>
              <a:t>4</a:t>
            </a:r>
            <a:r>
              <a:rPr lang="en-US" baseline="30000" dirty="0"/>
              <a:t>th</a:t>
            </a:r>
            <a:r>
              <a:rPr lang="en-US" dirty="0"/>
              <a:t> Monday of the Month</a:t>
            </a:r>
            <a:br>
              <a:rPr lang="en-US" dirty="0"/>
            </a:br>
            <a:endParaRPr lang="en-US" dirty="0"/>
          </a:p>
        </p:txBody>
      </p:sp>
    </p:spTree>
    <p:extLst>
      <p:ext uri="{BB962C8B-B14F-4D97-AF65-F5344CB8AC3E}">
        <p14:creationId xmlns:p14="http://schemas.microsoft.com/office/powerpoint/2010/main" val="3878496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8982" y="365125"/>
            <a:ext cx="3945698" cy="1325563"/>
          </a:xfrm>
        </p:spPr>
        <p:txBody>
          <a:bodyPr/>
          <a:lstStyle/>
          <a:p>
            <a:r>
              <a:rPr lang="en-US" sz="4800" dirty="0">
                <a:solidFill>
                  <a:prstClr val="black"/>
                </a:solidFill>
                <a:latin typeface="Cambria" panose="02040503050406030204" pitchFamily="18" charset="0"/>
              </a:rPr>
              <a:t>Pregnancy</a:t>
            </a:r>
            <a:endParaRPr lang="en-US" sz="4800" dirty="0">
              <a:latin typeface="Cambria" panose="02040503050406030204" pitchFamily="18" charset="0"/>
            </a:endParaRPr>
          </a:p>
        </p:txBody>
      </p:sp>
      <p:sp>
        <p:nvSpPr>
          <p:cNvPr id="3" name="Content Placeholder 2"/>
          <p:cNvSpPr>
            <a:spLocks noGrp="1"/>
          </p:cNvSpPr>
          <p:nvPr>
            <p:ph idx="1"/>
          </p:nvPr>
        </p:nvSpPr>
        <p:spPr>
          <a:xfrm>
            <a:off x="525048" y="1452693"/>
            <a:ext cx="10422699" cy="4351338"/>
          </a:xfrm>
        </p:spPr>
        <p:txBody>
          <a:bodyPr/>
          <a:lstStyle/>
          <a:p>
            <a:pPr lvl="0"/>
            <a:r>
              <a:rPr lang="en-US" sz="3200" dirty="0">
                <a:solidFill>
                  <a:prstClr val="black"/>
                </a:solidFill>
              </a:rPr>
              <a:t>Outline</a:t>
            </a:r>
          </a:p>
          <a:p>
            <a:pPr lvl="1"/>
            <a:r>
              <a:rPr lang="en-US" sz="2800" dirty="0">
                <a:solidFill>
                  <a:prstClr val="black"/>
                </a:solidFill>
              </a:rPr>
              <a:t>Women, opioid use disorder and pregnancy </a:t>
            </a:r>
          </a:p>
          <a:p>
            <a:pPr lvl="1"/>
            <a:r>
              <a:rPr lang="en-US" sz="2800" dirty="0">
                <a:solidFill>
                  <a:prstClr val="black"/>
                </a:solidFill>
              </a:rPr>
              <a:t>Treatment options in Pregnancy</a:t>
            </a:r>
          </a:p>
          <a:p>
            <a:pPr lvl="2"/>
            <a:r>
              <a:rPr lang="en-US" sz="2400" dirty="0">
                <a:solidFill>
                  <a:prstClr val="black"/>
                </a:solidFill>
              </a:rPr>
              <a:t>Methadone</a:t>
            </a:r>
          </a:p>
          <a:p>
            <a:pPr lvl="2"/>
            <a:r>
              <a:rPr lang="en-US" sz="2400" dirty="0">
                <a:solidFill>
                  <a:prstClr val="black"/>
                </a:solidFill>
              </a:rPr>
              <a:t>Buprenorphine (</a:t>
            </a:r>
            <a:r>
              <a:rPr lang="en-US" sz="2400" dirty="0" err="1">
                <a:solidFill>
                  <a:prstClr val="black"/>
                </a:solidFill>
              </a:rPr>
              <a:t>Bup</a:t>
            </a:r>
            <a:r>
              <a:rPr lang="en-US" sz="2400" dirty="0">
                <a:solidFill>
                  <a:prstClr val="black"/>
                </a:solidFill>
              </a:rPr>
              <a:t>)</a:t>
            </a:r>
          </a:p>
          <a:p>
            <a:pPr lvl="2"/>
            <a:r>
              <a:rPr lang="en-US" sz="2400" dirty="0">
                <a:solidFill>
                  <a:prstClr val="black"/>
                </a:solidFill>
              </a:rPr>
              <a:t>Detoxification</a:t>
            </a:r>
          </a:p>
          <a:p>
            <a:pPr lvl="2"/>
            <a:r>
              <a:rPr lang="en-US" sz="2400" dirty="0">
                <a:solidFill>
                  <a:prstClr val="black"/>
                </a:solidFill>
              </a:rPr>
              <a:t>Naltrexone</a:t>
            </a:r>
          </a:p>
          <a:p>
            <a:pPr lvl="1"/>
            <a:r>
              <a:rPr lang="en-US" sz="2800" dirty="0">
                <a:solidFill>
                  <a:prstClr val="black"/>
                </a:solidFill>
              </a:rPr>
              <a:t>Intra-partum care</a:t>
            </a:r>
          </a:p>
          <a:p>
            <a:pPr lvl="1"/>
            <a:r>
              <a:rPr lang="en-US" sz="2800" dirty="0">
                <a:solidFill>
                  <a:prstClr val="black"/>
                </a:solidFill>
              </a:rPr>
              <a:t>Postpartum care</a:t>
            </a:r>
          </a:p>
          <a:p>
            <a:pPr lvl="2"/>
            <a:r>
              <a:rPr lang="en-US" sz="2400" dirty="0">
                <a:solidFill>
                  <a:prstClr val="black"/>
                </a:solidFill>
              </a:rPr>
              <a:t>Post-operative pain control</a:t>
            </a:r>
          </a:p>
          <a:p>
            <a:pPr lvl="2"/>
            <a:r>
              <a:rPr lang="en-US" sz="2400" dirty="0">
                <a:solidFill>
                  <a:prstClr val="black"/>
                </a:solidFill>
              </a:rPr>
              <a:t>Breastfeeding</a:t>
            </a:r>
          </a:p>
          <a:p>
            <a:pPr lvl="2"/>
            <a:r>
              <a:rPr lang="en-US" sz="2400" dirty="0">
                <a:solidFill>
                  <a:prstClr val="black"/>
                </a:solidFill>
              </a:rPr>
              <a:t>Contraception</a:t>
            </a:r>
          </a:p>
        </p:txBody>
      </p:sp>
    </p:spTree>
    <p:extLst>
      <p:ext uri="{BB962C8B-B14F-4D97-AF65-F5344CB8AC3E}">
        <p14:creationId xmlns:p14="http://schemas.microsoft.com/office/powerpoint/2010/main" val="137712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025" y="690802"/>
            <a:ext cx="8931057" cy="887478"/>
          </a:xfrm>
        </p:spPr>
        <p:txBody>
          <a:bodyPr/>
          <a:lstStyle/>
          <a:p>
            <a:r>
              <a:rPr lang="en-US" dirty="0">
                <a:solidFill>
                  <a:prstClr val="black"/>
                </a:solidFill>
                <a:latin typeface="Cambria" panose="02040503050406030204" pitchFamily="18" charset="0"/>
              </a:rPr>
              <a:t>Gender and Opioid Use Disorder </a:t>
            </a:r>
            <a:endParaRPr lang="en-US" dirty="0">
              <a:latin typeface="Cambria" panose="02040503050406030204" pitchFamily="18" charset="0"/>
            </a:endParaRPr>
          </a:p>
        </p:txBody>
      </p:sp>
      <p:sp>
        <p:nvSpPr>
          <p:cNvPr id="3" name="Content Placeholder 2"/>
          <p:cNvSpPr>
            <a:spLocks noGrp="1"/>
          </p:cNvSpPr>
          <p:nvPr>
            <p:ph idx="1"/>
          </p:nvPr>
        </p:nvSpPr>
        <p:spPr>
          <a:xfrm>
            <a:off x="244257" y="1828476"/>
            <a:ext cx="9150264" cy="4351338"/>
          </a:xfrm>
        </p:spPr>
        <p:txBody>
          <a:bodyPr/>
          <a:lstStyle/>
          <a:p>
            <a:pPr marL="0" lvl="0" indent="0">
              <a:buNone/>
            </a:pPr>
            <a:r>
              <a:rPr lang="en-US" sz="2400" dirty="0">
                <a:solidFill>
                  <a:prstClr val="black"/>
                </a:solidFill>
              </a:rPr>
              <a:t>Opioid Use among Women</a:t>
            </a:r>
          </a:p>
          <a:p>
            <a:pPr lvl="1"/>
            <a:r>
              <a:rPr lang="en-US" sz="2000" dirty="0">
                <a:solidFill>
                  <a:prstClr val="black"/>
                </a:solidFill>
              </a:rPr>
              <a:t>Between 2004 and 2010: opioid-related </a:t>
            </a:r>
            <a:r>
              <a:rPr lang="en-US" sz="2000" b="1" dirty="0">
                <a:solidFill>
                  <a:prstClr val="black"/>
                </a:solidFill>
              </a:rPr>
              <a:t>overdose deaths increased</a:t>
            </a:r>
            <a:r>
              <a:rPr lang="en-US" sz="2000" dirty="0">
                <a:solidFill>
                  <a:prstClr val="black"/>
                </a:solidFill>
              </a:rPr>
              <a:t> more rapidly among Women (400%), then Men (276%)(1)</a:t>
            </a:r>
          </a:p>
          <a:p>
            <a:pPr lvl="1"/>
            <a:endParaRPr lang="en-US" sz="2000" dirty="0">
              <a:solidFill>
                <a:prstClr val="black"/>
              </a:solidFill>
            </a:endParaRPr>
          </a:p>
          <a:p>
            <a:pPr lvl="1"/>
            <a:r>
              <a:rPr lang="en-US" sz="2000" dirty="0">
                <a:solidFill>
                  <a:prstClr val="black"/>
                </a:solidFill>
              </a:rPr>
              <a:t>In 2015 there were more past-year initiates of </a:t>
            </a:r>
            <a:r>
              <a:rPr lang="en-US" sz="2000" b="1" dirty="0">
                <a:solidFill>
                  <a:prstClr val="black"/>
                </a:solidFill>
              </a:rPr>
              <a:t>prescription opioid misuse among Women </a:t>
            </a:r>
            <a:r>
              <a:rPr lang="en-US" sz="2000" dirty="0">
                <a:solidFill>
                  <a:prstClr val="black"/>
                </a:solidFill>
              </a:rPr>
              <a:t>(1.2 million – 0.9%) than Men (0.9 million – 0.7%)(2)</a:t>
            </a:r>
          </a:p>
          <a:p>
            <a:pPr lvl="1"/>
            <a:endParaRPr lang="en-US" sz="2000" dirty="0">
              <a:solidFill>
                <a:prstClr val="black"/>
              </a:solidFill>
            </a:endParaRPr>
          </a:p>
          <a:p>
            <a:pPr lvl="1"/>
            <a:r>
              <a:rPr lang="en-US" sz="2000" dirty="0">
                <a:solidFill>
                  <a:prstClr val="black"/>
                </a:solidFill>
              </a:rPr>
              <a:t>There are still more male than female adults who use heroin, </a:t>
            </a:r>
            <a:r>
              <a:rPr lang="en-US" sz="2000" b="1" dirty="0">
                <a:solidFill>
                  <a:prstClr val="black"/>
                </a:solidFill>
              </a:rPr>
              <a:t>heroin use is increasing twice as fast among women than men</a:t>
            </a:r>
            <a:r>
              <a:rPr lang="en-US" sz="2000" dirty="0">
                <a:solidFill>
                  <a:prstClr val="black"/>
                </a:solidFill>
              </a:rPr>
              <a:t>(2) </a:t>
            </a:r>
          </a:p>
          <a:p>
            <a:pPr lvl="1"/>
            <a:endParaRPr lang="en-US" sz="2000" dirty="0">
              <a:solidFill>
                <a:prstClr val="black"/>
              </a:solidFill>
            </a:endParaRPr>
          </a:p>
          <a:p>
            <a:pPr lvl="1"/>
            <a:r>
              <a:rPr lang="en-US" sz="2000" dirty="0">
                <a:solidFill>
                  <a:prstClr val="black"/>
                </a:solidFill>
              </a:rPr>
              <a:t>Today </a:t>
            </a:r>
            <a:r>
              <a:rPr lang="en-US" sz="2000" b="1" dirty="0">
                <a:solidFill>
                  <a:prstClr val="black"/>
                </a:solidFill>
              </a:rPr>
              <a:t>50% of new heroin initiates are Women </a:t>
            </a:r>
            <a:r>
              <a:rPr lang="en-US" sz="2000" dirty="0">
                <a:solidFill>
                  <a:prstClr val="black"/>
                </a:solidFill>
              </a:rPr>
              <a:t>(3)  </a:t>
            </a:r>
          </a:p>
        </p:txBody>
      </p:sp>
    </p:spTree>
    <p:extLst>
      <p:ext uri="{BB962C8B-B14F-4D97-AF65-F5344CB8AC3E}">
        <p14:creationId xmlns:p14="http://schemas.microsoft.com/office/powerpoint/2010/main" val="973514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76" y="665749"/>
            <a:ext cx="8168014" cy="1325563"/>
          </a:xfrm>
        </p:spPr>
        <p:txBody>
          <a:bodyPr/>
          <a:lstStyle/>
          <a:p>
            <a:r>
              <a:rPr lang="en-US" dirty="0">
                <a:solidFill>
                  <a:prstClr val="black"/>
                </a:solidFill>
                <a:latin typeface="Cambria" panose="02040503050406030204" pitchFamily="18" charset="0"/>
              </a:rPr>
              <a:t>Pregnancy and Opioid Use Disorder (OUD)</a:t>
            </a:r>
            <a:endParaRPr lang="en-US" dirty="0">
              <a:latin typeface="Cambria" panose="02040503050406030204" pitchFamily="18" charset="0"/>
            </a:endParaRPr>
          </a:p>
        </p:txBody>
      </p:sp>
      <p:sp>
        <p:nvSpPr>
          <p:cNvPr id="3" name="Content Placeholder 2"/>
          <p:cNvSpPr>
            <a:spLocks noGrp="1"/>
          </p:cNvSpPr>
          <p:nvPr>
            <p:ph idx="1"/>
          </p:nvPr>
        </p:nvSpPr>
        <p:spPr>
          <a:xfrm>
            <a:off x="349685" y="2389296"/>
            <a:ext cx="8944627" cy="4351338"/>
          </a:xfrm>
        </p:spPr>
        <p:txBody>
          <a:bodyPr/>
          <a:lstStyle/>
          <a:p>
            <a:pPr lvl="0"/>
            <a:r>
              <a:rPr lang="en-US" dirty="0">
                <a:solidFill>
                  <a:prstClr val="black"/>
                </a:solidFill>
              </a:rPr>
              <a:t>Nearly </a:t>
            </a:r>
            <a:r>
              <a:rPr lang="en-US" b="1" dirty="0">
                <a:solidFill>
                  <a:prstClr val="black"/>
                </a:solidFill>
              </a:rPr>
              <a:t>50% </a:t>
            </a:r>
            <a:r>
              <a:rPr lang="en-US" dirty="0">
                <a:solidFill>
                  <a:prstClr val="black"/>
                </a:solidFill>
              </a:rPr>
              <a:t>of Pregnant substance use disorder treatment admissions are for Opioids(1)</a:t>
            </a:r>
          </a:p>
          <a:p>
            <a:pPr lvl="0"/>
            <a:endParaRPr lang="en-US" dirty="0">
              <a:solidFill>
                <a:prstClr val="black"/>
              </a:solidFill>
            </a:endParaRPr>
          </a:p>
          <a:p>
            <a:pPr lvl="0"/>
            <a:r>
              <a:rPr lang="en-US" b="1" dirty="0">
                <a:solidFill>
                  <a:prstClr val="black"/>
                </a:solidFill>
              </a:rPr>
              <a:t>Overdose</a:t>
            </a:r>
            <a:r>
              <a:rPr lang="en-US" dirty="0">
                <a:solidFill>
                  <a:prstClr val="black"/>
                </a:solidFill>
              </a:rPr>
              <a:t> mortality has surpassed </a:t>
            </a:r>
            <a:r>
              <a:rPr lang="en-US" b="1" dirty="0">
                <a:solidFill>
                  <a:prstClr val="black"/>
                </a:solidFill>
              </a:rPr>
              <a:t>hemorrhage, pre-eclampsia and sepsis </a:t>
            </a:r>
            <a:r>
              <a:rPr lang="en-US" dirty="0">
                <a:solidFill>
                  <a:prstClr val="black"/>
                </a:solidFill>
              </a:rPr>
              <a:t>as a cause of pregnancy-associated death(2) </a:t>
            </a:r>
          </a:p>
          <a:p>
            <a:endParaRPr lang="en-US" dirty="0"/>
          </a:p>
        </p:txBody>
      </p:sp>
    </p:spTree>
    <p:extLst>
      <p:ext uri="{BB962C8B-B14F-4D97-AF65-F5344CB8AC3E}">
        <p14:creationId xmlns:p14="http://schemas.microsoft.com/office/powerpoint/2010/main" val="4231439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373" y="352599"/>
            <a:ext cx="8367386" cy="1325563"/>
          </a:xfrm>
        </p:spPr>
        <p:txBody>
          <a:bodyPr/>
          <a:lstStyle/>
          <a:p>
            <a:pPr algn="ctr"/>
            <a:r>
              <a:rPr lang="en-US" dirty="0">
                <a:solidFill>
                  <a:prstClr val="black"/>
                </a:solidFill>
                <a:latin typeface="Cambria" panose="02040503050406030204" pitchFamily="18" charset="0"/>
              </a:rPr>
              <a:t>Gender, Pregnancy and OUD</a:t>
            </a:r>
            <a:endParaRPr lang="en-US" dirty="0">
              <a:latin typeface="Cambria" panose="02040503050406030204" pitchFamily="18" charset="0"/>
            </a:endParaRPr>
          </a:p>
        </p:txBody>
      </p:sp>
      <p:sp>
        <p:nvSpPr>
          <p:cNvPr id="3" name="Content Placeholder 2"/>
          <p:cNvSpPr>
            <a:spLocks noGrp="1"/>
          </p:cNvSpPr>
          <p:nvPr>
            <p:ph idx="1"/>
          </p:nvPr>
        </p:nvSpPr>
        <p:spPr>
          <a:xfrm>
            <a:off x="362211" y="1537525"/>
            <a:ext cx="8994731" cy="5176425"/>
          </a:xfrm>
        </p:spPr>
        <p:txBody>
          <a:bodyPr/>
          <a:lstStyle/>
          <a:p>
            <a:pPr lvl="0">
              <a:lnSpc>
                <a:spcPct val="100000"/>
              </a:lnSpc>
              <a:spcBef>
                <a:spcPts val="0"/>
              </a:spcBef>
            </a:pPr>
            <a:r>
              <a:rPr lang="en-US" sz="2400" b="1" dirty="0">
                <a:solidFill>
                  <a:prstClr val="black"/>
                </a:solidFill>
              </a:rPr>
              <a:t>86%</a:t>
            </a:r>
            <a:r>
              <a:rPr lang="en-US" sz="2400" dirty="0">
                <a:solidFill>
                  <a:prstClr val="black"/>
                </a:solidFill>
              </a:rPr>
              <a:t> of pregnant opioid-abusing women report pregnancy was unintended (1)</a:t>
            </a:r>
          </a:p>
          <a:p>
            <a:pPr lvl="1">
              <a:lnSpc>
                <a:spcPct val="100000"/>
              </a:lnSpc>
              <a:spcBef>
                <a:spcPts val="0"/>
              </a:spcBef>
            </a:pPr>
            <a:r>
              <a:rPr lang="en-US" sz="2000" dirty="0">
                <a:solidFill>
                  <a:prstClr val="black"/>
                </a:solidFill>
              </a:rPr>
              <a:t>In general population: 31%–47% are unintended </a:t>
            </a:r>
          </a:p>
          <a:p>
            <a:pPr lvl="0">
              <a:lnSpc>
                <a:spcPct val="100000"/>
              </a:lnSpc>
              <a:spcBef>
                <a:spcPts val="0"/>
              </a:spcBef>
            </a:pPr>
            <a:r>
              <a:rPr lang="en-US" sz="2400" dirty="0">
                <a:solidFill>
                  <a:prstClr val="black"/>
                </a:solidFill>
              </a:rPr>
              <a:t>Pregnancy can be a powerful catalyst for women to engage in treatment</a:t>
            </a:r>
          </a:p>
          <a:p>
            <a:pPr lvl="0">
              <a:lnSpc>
                <a:spcPct val="100000"/>
              </a:lnSpc>
              <a:spcBef>
                <a:spcPts val="0"/>
              </a:spcBef>
            </a:pPr>
            <a:r>
              <a:rPr lang="en-US" sz="2400" dirty="0">
                <a:solidFill>
                  <a:prstClr val="black"/>
                </a:solidFill>
              </a:rPr>
              <a:t>During Pregnancy </a:t>
            </a:r>
            <a:endParaRPr lang="en-US" sz="2400" i="1" dirty="0">
              <a:solidFill>
                <a:prstClr val="black"/>
              </a:solidFill>
            </a:endParaRPr>
          </a:p>
          <a:p>
            <a:pPr lvl="1">
              <a:lnSpc>
                <a:spcPct val="100000"/>
              </a:lnSpc>
              <a:spcBef>
                <a:spcPts val="0"/>
              </a:spcBef>
            </a:pPr>
            <a:r>
              <a:rPr lang="en-US" sz="2000" dirty="0">
                <a:solidFill>
                  <a:prstClr val="black"/>
                </a:solidFill>
              </a:rPr>
              <a:t>Adolescents report the highest illicit substance use in the prior month</a:t>
            </a:r>
          </a:p>
          <a:p>
            <a:pPr lvl="2">
              <a:lnSpc>
                <a:spcPct val="100000"/>
              </a:lnSpc>
              <a:spcBef>
                <a:spcPts val="0"/>
              </a:spcBef>
            </a:pPr>
            <a:r>
              <a:rPr lang="en-US" dirty="0">
                <a:solidFill>
                  <a:prstClr val="black"/>
                </a:solidFill>
              </a:rPr>
              <a:t>Reported </a:t>
            </a:r>
            <a:r>
              <a:rPr lang="en-US" b="1" dirty="0">
                <a:solidFill>
                  <a:prstClr val="black"/>
                </a:solidFill>
              </a:rPr>
              <a:t>substance use decreases with increasing maternal age </a:t>
            </a:r>
            <a:r>
              <a:rPr lang="en-US" dirty="0">
                <a:solidFill>
                  <a:prstClr val="black"/>
                </a:solidFill>
              </a:rPr>
              <a:t>(NSDUH 2012-2013)</a:t>
            </a:r>
          </a:p>
          <a:p>
            <a:pPr lvl="1">
              <a:lnSpc>
                <a:spcPct val="100000"/>
              </a:lnSpc>
              <a:spcBef>
                <a:spcPts val="0"/>
              </a:spcBef>
            </a:pPr>
            <a:r>
              <a:rPr lang="en-US" sz="2000" dirty="0">
                <a:solidFill>
                  <a:prstClr val="black"/>
                </a:solidFill>
              </a:rPr>
              <a:t>Trend toward reduction of use over gestation</a:t>
            </a:r>
          </a:p>
          <a:p>
            <a:pPr lvl="2">
              <a:lnSpc>
                <a:spcPct val="100000"/>
              </a:lnSpc>
              <a:spcBef>
                <a:spcPts val="0"/>
              </a:spcBef>
            </a:pPr>
            <a:r>
              <a:rPr lang="en-US" dirty="0">
                <a:solidFill>
                  <a:prstClr val="black"/>
                </a:solidFill>
              </a:rPr>
              <a:t>Reported </a:t>
            </a:r>
            <a:r>
              <a:rPr lang="en-US" b="1" dirty="0">
                <a:solidFill>
                  <a:prstClr val="black"/>
                </a:solidFill>
              </a:rPr>
              <a:t>substance use decreases with increasing gestational age </a:t>
            </a:r>
            <a:r>
              <a:rPr lang="en-US" dirty="0">
                <a:solidFill>
                  <a:prstClr val="black"/>
                </a:solidFill>
              </a:rPr>
              <a:t>(SAMHSA TEDS 2014)</a:t>
            </a:r>
          </a:p>
        </p:txBody>
      </p:sp>
    </p:spTree>
    <p:extLst>
      <p:ext uri="{BB962C8B-B14F-4D97-AF65-F5344CB8AC3E}">
        <p14:creationId xmlns:p14="http://schemas.microsoft.com/office/powerpoint/2010/main" val="543241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72" y="603119"/>
            <a:ext cx="10559440" cy="1325563"/>
          </a:xfrm>
        </p:spPr>
        <p:txBody>
          <a:bodyPr/>
          <a:lstStyle/>
          <a:p>
            <a:r>
              <a:rPr lang="en-US" sz="3600" dirty="0">
                <a:solidFill>
                  <a:prstClr val="black"/>
                </a:solidFill>
                <a:latin typeface="Cambria" panose="02040503050406030204" pitchFamily="18" charset="0"/>
              </a:rPr>
              <a:t>Medically Assisted Withdrawal in Pregnancy (Detoxification) </a:t>
            </a:r>
            <a:endParaRPr lang="en-US" sz="3600" dirty="0">
              <a:latin typeface="Cambria" panose="02040503050406030204" pitchFamily="18" charset="0"/>
            </a:endParaRPr>
          </a:p>
        </p:txBody>
      </p:sp>
      <p:sp>
        <p:nvSpPr>
          <p:cNvPr id="3" name="Content Placeholder 2"/>
          <p:cNvSpPr>
            <a:spLocks noGrp="1"/>
          </p:cNvSpPr>
          <p:nvPr>
            <p:ph idx="1"/>
          </p:nvPr>
        </p:nvSpPr>
        <p:spPr>
          <a:xfrm>
            <a:off x="462419" y="1815948"/>
            <a:ext cx="9069888" cy="5042052"/>
          </a:xfrm>
        </p:spPr>
        <p:txBody>
          <a:bodyPr/>
          <a:lstStyle/>
          <a:p>
            <a:pPr lvl="0"/>
            <a:r>
              <a:rPr lang="en-US" sz="2400" dirty="0">
                <a:solidFill>
                  <a:prstClr val="black"/>
                </a:solidFill>
              </a:rPr>
              <a:t>Not recommended in pregnancy (1)(2)(3)</a:t>
            </a:r>
          </a:p>
          <a:p>
            <a:pPr lvl="0"/>
            <a:r>
              <a:rPr lang="en-US" sz="2400" b="1" dirty="0">
                <a:solidFill>
                  <a:prstClr val="black"/>
                </a:solidFill>
              </a:rPr>
              <a:t>Withdrawal</a:t>
            </a:r>
            <a:r>
              <a:rPr lang="en-US" sz="2400" dirty="0">
                <a:solidFill>
                  <a:prstClr val="black"/>
                </a:solidFill>
              </a:rPr>
              <a:t> management has </a:t>
            </a:r>
            <a:r>
              <a:rPr lang="en-US" sz="2400" b="1" dirty="0">
                <a:solidFill>
                  <a:prstClr val="black"/>
                </a:solidFill>
              </a:rPr>
              <a:t>been found to be inferior in effectiveness over pharmacotherapy with opioid agonists and increases the risk of relapse without fetal </a:t>
            </a:r>
            <a:r>
              <a:rPr lang="en-US" b="1" dirty="0">
                <a:solidFill>
                  <a:prstClr val="black"/>
                </a:solidFill>
              </a:rPr>
              <a:t>or maternal benefit</a:t>
            </a:r>
            <a:r>
              <a:rPr lang="en-US" dirty="0">
                <a:solidFill>
                  <a:prstClr val="black"/>
                </a:solidFill>
              </a:rPr>
              <a:t> (ASAM)</a:t>
            </a:r>
            <a:endParaRPr lang="en-US" sz="2400" dirty="0">
              <a:solidFill>
                <a:prstClr val="black"/>
              </a:solidFill>
            </a:endParaRPr>
          </a:p>
          <a:p>
            <a:pPr lvl="0"/>
            <a:r>
              <a:rPr lang="en-US" sz="2400" dirty="0">
                <a:solidFill>
                  <a:prstClr val="black"/>
                </a:solidFill>
              </a:rPr>
              <a:t>Increased rate of relapse with associated overdose mortality following </a:t>
            </a:r>
            <a:r>
              <a:rPr lang="en-US" sz="2400" i="1" dirty="0">
                <a:solidFill>
                  <a:prstClr val="black"/>
                </a:solidFill>
              </a:rPr>
              <a:t>detoxification</a:t>
            </a:r>
          </a:p>
          <a:p>
            <a:pPr lvl="0"/>
            <a:r>
              <a:rPr lang="en-US" sz="2400" dirty="0">
                <a:solidFill>
                  <a:prstClr val="black"/>
                </a:solidFill>
              </a:rPr>
              <a:t>Increased access to opioid agonist treatment was associated with a reduction in heroin overdose deaths(4)</a:t>
            </a:r>
          </a:p>
          <a:p>
            <a:pPr lvl="0"/>
            <a:r>
              <a:rPr lang="en-US" sz="2400" dirty="0">
                <a:solidFill>
                  <a:prstClr val="black"/>
                </a:solidFill>
              </a:rPr>
              <a:t>Offering pharmacotherapy for OUD in pregnancy increases*</a:t>
            </a:r>
          </a:p>
          <a:p>
            <a:pPr lvl="1"/>
            <a:r>
              <a:rPr lang="en-US" sz="2000" dirty="0">
                <a:solidFill>
                  <a:prstClr val="black"/>
                </a:solidFill>
              </a:rPr>
              <a:t>Treatment retention </a:t>
            </a:r>
          </a:p>
          <a:p>
            <a:pPr lvl="1"/>
            <a:r>
              <a:rPr lang="en-US" sz="2000" dirty="0">
                <a:solidFill>
                  <a:prstClr val="black"/>
                </a:solidFill>
              </a:rPr>
              <a:t>Number of obstetrical visits attended</a:t>
            </a:r>
          </a:p>
          <a:p>
            <a:pPr lvl="1"/>
            <a:r>
              <a:rPr lang="en-US" sz="2000" dirty="0">
                <a:solidFill>
                  <a:prstClr val="black"/>
                </a:solidFill>
              </a:rPr>
              <a:t>In-hospital deliveries</a:t>
            </a:r>
          </a:p>
        </p:txBody>
      </p:sp>
    </p:spTree>
    <p:extLst>
      <p:ext uri="{BB962C8B-B14F-4D97-AF65-F5344CB8AC3E}">
        <p14:creationId xmlns:p14="http://schemas.microsoft.com/office/powerpoint/2010/main" val="399624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894" y="668750"/>
            <a:ext cx="8693063" cy="1325563"/>
          </a:xfrm>
        </p:spPr>
        <p:txBody>
          <a:bodyPr/>
          <a:lstStyle/>
          <a:p>
            <a:pPr algn="ctr"/>
            <a:r>
              <a:rPr lang="en-US" sz="4000" dirty="0">
                <a:solidFill>
                  <a:prstClr val="black"/>
                </a:solidFill>
                <a:latin typeface="Cambria" panose="02040503050406030204" pitchFamily="18" charset="0"/>
              </a:rPr>
              <a:t>TREATMENT OPTIONS FOR OUD IN PREGNANCY</a:t>
            </a:r>
            <a:endParaRPr lang="en-US" sz="4000" dirty="0">
              <a:latin typeface="Cambria" panose="02040503050406030204" pitchFamily="18" charset="0"/>
            </a:endParaRPr>
          </a:p>
        </p:txBody>
      </p:sp>
      <p:sp>
        <p:nvSpPr>
          <p:cNvPr id="4" name="Text Placeholder 3"/>
          <p:cNvSpPr>
            <a:spLocks noGrp="1"/>
          </p:cNvSpPr>
          <p:nvPr>
            <p:ph type="body" idx="1"/>
          </p:nvPr>
        </p:nvSpPr>
        <p:spPr>
          <a:xfrm>
            <a:off x="226015" y="1994313"/>
            <a:ext cx="4964042" cy="460788"/>
          </a:xfrm>
        </p:spPr>
        <p:txBody>
          <a:bodyPr/>
          <a:lstStyle/>
          <a:p>
            <a:pPr lvl="0" algn="ctr"/>
            <a:r>
              <a:rPr lang="en-US" sz="2000" b="0" dirty="0">
                <a:solidFill>
                  <a:prstClr val="black"/>
                </a:solidFill>
              </a:rPr>
              <a:t>METHADONE</a:t>
            </a:r>
          </a:p>
        </p:txBody>
      </p:sp>
      <p:sp>
        <p:nvSpPr>
          <p:cNvPr id="5" name="Content Placeholder 4"/>
          <p:cNvSpPr>
            <a:spLocks noGrp="1"/>
          </p:cNvSpPr>
          <p:nvPr>
            <p:ph sz="half" idx="2"/>
          </p:nvPr>
        </p:nvSpPr>
        <p:spPr>
          <a:xfrm>
            <a:off x="226015" y="2542783"/>
            <a:ext cx="4964042" cy="3960030"/>
          </a:xfrm>
        </p:spPr>
        <p:txBody>
          <a:bodyPr/>
          <a:lstStyle/>
          <a:p>
            <a:pPr lvl="0"/>
            <a:r>
              <a:rPr lang="en-US" sz="2200" dirty="0">
                <a:solidFill>
                  <a:prstClr val="black"/>
                </a:solidFill>
              </a:rPr>
              <a:t>Has been the </a:t>
            </a:r>
            <a:r>
              <a:rPr lang="en-US" sz="2200" i="1" dirty="0">
                <a:solidFill>
                  <a:prstClr val="black"/>
                </a:solidFill>
              </a:rPr>
              <a:t>Gold Standard </a:t>
            </a:r>
            <a:r>
              <a:rPr lang="en-US" sz="2200" dirty="0">
                <a:solidFill>
                  <a:prstClr val="black"/>
                </a:solidFill>
              </a:rPr>
              <a:t>for opioid use disorder in pregnancy</a:t>
            </a:r>
          </a:p>
          <a:p>
            <a:pPr lvl="0"/>
            <a:r>
              <a:rPr lang="en-US" sz="2000" dirty="0">
                <a:solidFill>
                  <a:prstClr val="black"/>
                </a:solidFill>
              </a:rPr>
              <a:t>Pregnancy category C</a:t>
            </a:r>
          </a:p>
          <a:p>
            <a:pPr lvl="0">
              <a:buFont typeface="Arial" charset="0"/>
              <a:buChar char="•"/>
            </a:pPr>
            <a:r>
              <a:rPr lang="en-US" sz="2000" dirty="0">
                <a:solidFill>
                  <a:prstClr val="black"/>
                </a:solidFill>
              </a:rPr>
              <a:t>Limited dosing flexibility</a:t>
            </a:r>
          </a:p>
          <a:p>
            <a:pPr lvl="1">
              <a:buFont typeface="Arial" charset="0"/>
              <a:buChar char="•"/>
            </a:pPr>
            <a:r>
              <a:rPr lang="en-US" sz="1800" dirty="0">
                <a:solidFill>
                  <a:prstClr val="black"/>
                </a:solidFill>
              </a:rPr>
              <a:t>Split dosing in pregnancy is preferred due to increased clearance in later gestation</a:t>
            </a:r>
          </a:p>
          <a:p>
            <a:pPr lvl="0">
              <a:buFont typeface="Arial" charset="0"/>
              <a:buChar char="•"/>
            </a:pPr>
            <a:r>
              <a:rPr lang="en-US" sz="2000" dirty="0">
                <a:solidFill>
                  <a:prstClr val="black"/>
                </a:solidFill>
              </a:rPr>
              <a:t>Prolonged QT syndrome</a:t>
            </a:r>
          </a:p>
          <a:p>
            <a:pPr lvl="1">
              <a:buFont typeface="Arial" charset="0"/>
              <a:buChar char="•"/>
            </a:pPr>
            <a:r>
              <a:rPr lang="en-US" sz="1700" dirty="0">
                <a:solidFill>
                  <a:prstClr val="black"/>
                </a:solidFill>
              </a:rPr>
              <a:t>Baseline EKG recommended</a:t>
            </a:r>
          </a:p>
          <a:p>
            <a:pPr lvl="1">
              <a:buFont typeface="Arial" charset="0"/>
              <a:buChar char="•"/>
            </a:pPr>
            <a:r>
              <a:rPr lang="en-US" sz="1700" dirty="0">
                <a:solidFill>
                  <a:prstClr val="black"/>
                </a:solidFill>
              </a:rPr>
              <a:t>Repeat EKG for dosing changes above 100mg</a:t>
            </a:r>
          </a:p>
          <a:p>
            <a:pPr lvl="0">
              <a:buFont typeface="Arial" charset="0"/>
              <a:buChar char="•"/>
            </a:pPr>
            <a:r>
              <a:rPr lang="en-US" sz="2000" dirty="0">
                <a:solidFill>
                  <a:prstClr val="black"/>
                </a:solidFill>
              </a:rPr>
              <a:t>May contribute to lower birth weights when compared to </a:t>
            </a:r>
            <a:r>
              <a:rPr lang="en-US" sz="2000" dirty="0" err="1">
                <a:solidFill>
                  <a:prstClr val="black"/>
                </a:solidFill>
              </a:rPr>
              <a:t>Bup</a:t>
            </a:r>
            <a:r>
              <a:rPr lang="en-US" sz="2000" dirty="0">
                <a:solidFill>
                  <a:prstClr val="black"/>
                </a:solidFill>
              </a:rPr>
              <a:t>-exposed newborns</a:t>
            </a:r>
          </a:p>
        </p:txBody>
      </p:sp>
      <p:sp>
        <p:nvSpPr>
          <p:cNvPr id="6" name="Text Placeholder 5"/>
          <p:cNvSpPr>
            <a:spLocks noGrp="1"/>
          </p:cNvSpPr>
          <p:nvPr>
            <p:ph type="body" sz="quarter" idx="3"/>
          </p:nvPr>
        </p:nvSpPr>
        <p:spPr>
          <a:xfrm>
            <a:off x="5558426" y="1994313"/>
            <a:ext cx="4511773" cy="460788"/>
          </a:xfrm>
        </p:spPr>
        <p:txBody>
          <a:bodyPr/>
          <a:lstStyle/>
          <a:p>
            <a:pPr algn="ctr"/>
            <a:r>
              <a:rPr lang="en-US" sz="2000" b="0" dirty="0">
                <a:solidFill>
                  <a:prstClr val="black"/>
                </a:solidFill>
              </a:rPr>
              <a:t>BUPRENORPHINE</a:t>
            </a:r>
            <a:endParaRPr lang="en-US" dirty="0"/>
          </a:p>
        </p:txBody>
      </p:sp>
      <p:sp>
        <p:nvSpPr>
          <p:cNvPr id="7" name="Content Placeholder 6"/>
          <p:cNvSpPr>
            <a:spLocks noGrp="1"/>
          </p:cNvSpPr>
          <p:nvPr>
            <p:ph sz="quarter" idx="4"/>
          </p:nvPr>
        </p:nvSpPr>
        <p:spPr>
          <a:xfrm>
            <a:off x="5558426" y="2542783"/>
            <a:ext cx="4988489" cy="3960030"/>
          </a:xfrm>
        </p:spPr>
        <p:txBody>
          <a:bodyPr/>
          <a:lstStyle/>
          <a:p>
            <a:pPr lvl="0"/>
            <a:r>
              <a:rPr lang="en-US" sz="2000" dirty="0">
                <a:solidFill>
                  <a:prstClr val="black"/>
                </a:solidFill>
              </a:rPr>
              <a:t>Gaining First-line recognition for treatment of opioid use disorder in pregnancy</a:t>
            </a:r>
          </a:p>
          <a:p>
            <a:pPr lvl="0"/>
            <a:r>
              <a:rPr lang="en-US" sz="2000" dirty="0">
                <a:solidFill>
                  <a:prstClr val="black"/>
                </a:solidFill>
              </a:rPr>
              <a:t>Pregnancy category C </a:t>
            </a:r>
          </a:p>
          <a:p>
            <a:pPr lvl="0"/>
            <a:r>
              <a:rPr lang="en-US" sz="2000" dirty="0">
                <a:solidFill>
                  <a:prstClr val="black"/>
                </a:solidFill>
              </a:rPr>
              <a:t>When compared to methadone:</a:t>
            </a:r>
          </a:p>
          <a:p>
            <a:pPr lvl="1"/>
            <a:r>
              <a:rPr lang="en-US" sz="1700" dirty="0">
                <a:solidFill>
                  <a:prstClr val="black"/>
                </a:solidFill>
              </a:rPr>
              <a:t>Lower preterm delivery rate*</a:t>
            </a:r>
          </a:p>
          <a:p>
            <a:pPr lvl="1"/>
            <a:r>
              <a:rPr lang="en-US" sz="1700" dirty="0">
                <a:solidFill>
                  <a:prstClr val="black"/>
                </a:solidFill>
              </a:rPr>
              <a:t>Higher birth weight*</a:t>
            </a:r>
          </a:p>
          <a:p>
            <a:pPr lvl="1"/>
            <a:r>
              <a:rPr lang="en-US" sz="1700" dirty="0">
                <a:solidFill>
                  <a:prstClr val="black"/>
                </a:solidFill>
              </a:rPr>
              <a:t>Larger head circumference*</a:t>
            </a:r>
          </a:p>
          <a:p>
            <a:pPr lvl="0"/>
            <a:r>
              <a:rPr lang="en-US" sz="2000" dirty="0">
                <a:solidFill>
                  <a:prstClr val="black"/>
                </a:solidFill>
              </a:rPr>
              <a:t>Allows for adjustable dosing (split dosing)</a:t>
            </a:r>
          </a:p>
          <a:p>
            <a:pPr lvl="0"/>
            <a:r>
              <a:rPr lang="en-US" sz="2000" dirty="0">
                <a:solidFill>
                  <a:prstClr val="black"/>
                </a:solidFill>
              </a:rPr>
              <a:t>Treatment retention for pregnant women may favor buprenorphine over methadone(2). </a:t>
            </a:r>
          </a:p>
          <a:p>
            <a:endParaRPr lang="en-US" dirty="0"/>
          </a:p>
        </p:txBody>
      </p:sp>
    </p:spTree>
    <p:extLst>
      <p:ext uri="{BB962C8B-B14F-4D97-AF65-F5344CB8AC3E}">
        <p14:creationId xmlns:p14="http://schemas.microsoft.com/office/powerpoint/2010/main" val="1066084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91430" y="365125"/>
            <a:ext cx="8680537" cy="1325563"/>
          </a:xfrm>
        </p:spPr>
        <p:txBody>
          <a:bodyPr/>
          <a:lstStyle/>
          <a:p>
            <a:pPr lvl="0">
              <a:lnSpc>
                <a:spcPct val="100000"/>
              </a:lnSpc>
              <a:spcBef>
                <a:spcPts val="0"/>
              </a:spcBef>
            </a:pPr>
            <a:r>
              <a:rPr lang="en-US" sz="4800" dirty="0">
                <a:solidFill>
                  <a:prstClr val="black"/>
                </a:solidFill>
                <a:latin typeface="Cambria" panose="02040503050406030204" pitchFamily="18" charset="0"/>
                <a:ea typeface="+mn-ea"/>
                <a:cs typeface="+mn-cs"/>
              </a:rPr>
              <a:t>Neonatal Abstinence Syndrome: Methadone and Buprenorphine</a:t>
            </a:r>
            <a:endParaRPr lang="en-US" sz="4800" dirty="0">
              <a:latin typeface="Cambria" panose="02040503050406030204" pitchFamily="18" charset="0"/>
            </a:endParaRPr>
          </a:p>
        </p:txBody>
      </p:sp>
      <p:sp>
        <p:nvSpPr>
          <p:cNvPr id="8" name="Content Placeholder 7"/>
          <p:cNvSpPr>
            <a:spLocks noGrp="1"/>
          </p:cNvSpPr>
          <p:nvPr>
            <p:ph idx="1"/>
          </p:nvPr>
        </p:nvSpPr>
        <p:spPr>
          <a:xfrm>
            <a:off x="299581" y="2404998"/>
            <a:ext cx="9996813" cy="3970752"/>
          </a:xfrm>
        </p:spPr>
        <p:txBody>
          <a:bodyPr/>
          <a:lstStyle/>
          <a:p>
            <a:pPr marL="322325" lvl="0" indent="-322325" defTabSz="859536">
              <a:lnSpc>
                <a:spcPct val="100000"/>
              </a:lnSpc>
              <a:spcBef>
                <a:spcPts val="0"/>
              </a:spcBef>
              <a:defRPr sz="1786"/>
            </a:pPr>
            <a:r>
              <a:rPr lang="en-US" sz="3008" dirty="0">
                <a:solidFill>
                  <a:prstClr val="black"/>
                </a:solidFill>
              </a:rPr>
              <a:t>Double-blind, double-dummy, flexible-dosing, parallel-group clinical trial</a:t>
            </a:r>
          </a:p>
          <a:p>
            <a:pPr marL="322325" lvl="0" indent="-322325" defTabSz="859536">
              <a:lnSpc>
                <a:spcPct val="100000"/>
              </a:lnSpc>
              <a:spcBef>
                <a:spcPts val="0"/>
              </a:spcBef>
              <a:defRPr sz="1786"/>
            </a:pPr>
            <a:r>
              <a:rPr lang="en-US" sz="3008" dirty="0">
                <a:solidFill>
                  <a:prstClr val="black"/>
                </a:solidFill>
              </a:rPr>
              <a:t>Neonatal Outcomes: Comparing MMT and Buprenorphine </a:t>
            </a:r>
          </a:p>
          <a:p>
            <a:pPr marL="322325" lvl="0" indent="-322325" defTabSz="859536">
              <a:lnSpc>
                <a:spcPct val="100000"/>
              </a:lnSpc>
              <a:spcBef>
                <a:spcPts val="0"/>
              </a:spcBef>
              <a:defRPr sz="3008"/>
            </a:pPr>
            <a:r>
              <a:rPr lang="en-US" sz="3008" dirty="0">
                <a:solidFill>
                  <a:prstClr val="black"/>
                </a:solidFill>
              </a:rPr>
              <a:t>73 MMT</a:t>
            </a:r>
          </a:p>
          <a:p>
            <a:pPr marL="322325" lvl="0" indent="-322325" defTabSz="859536">
              <a:lnSpc>
                <a:spcPct val="100000"/>
              </a:lnSpc>
              <a:spcBef>
                <a:spcPts val="0"/>
              </a:spcBef>
              <a:defRPr sz="3008"/>
            </a:pPr>
            <a:r>
              <a:rPr lang="en-US" sz="3008" dirty="0">
                <a:solidFill>
                  <a:prstClr val="black"/>
                </a:solidFill>
              </a:rPr>
              <a:t>58 Buprenorphine</a:t>
            </a:r>
          </a:p>
          <a:p>
            <a:pPr marL="322325" lvl="0" indent="-322325" defTabSz="859536">
              <a:lnSpc>
                <a:spcPct val="100000"/>
              </a:lnSpc>
              <a:spcBef>
                <a:spcPts val="0"/>
              </a:spcBef>
              <a:defRPr sz="3008"/>
            </a:pPr>
            <a:r>
              <a:rPr lang="en-US" sz="3008" dirty="0">
                <a:solidFill>
                  <a:prstClr val="black"/>
                </a:solidFill>
              </a:rPr>
              <a:t>Shorter Hospital Stay  (10 days vs. 17 days)</a:t>
            </a:r>
          </a:p>
          <a:p>
            <a:pPr marL="322325" lvl="0" indent="-322325" defTabSz="859536">
              <a:lnSpc>
                <a:spcPct val="100000"/>
              </a:lnSpc>
              <a:spcBef>
                <a:spcPts val="0"/>
              </a:spcBef>
              <a:defRPr sz="3008"/>
            </a:pPr>
            <a:r>
              <a:rPr lang="en-US" sz="3008" dirty="0">
                <a:solidFill>
                  <a:prstClr val="black"/>
                </a:solidFill>
              </a:rPr>
              <a:t>Lower Mean Dose of Morphine ( 1.1mg vs 10.4mg)</a:t>
            </a:r>
          </a:p>
          <a:p>
            <a:pPr marL="322325" lvl="0" indent="-322325" defTabSz="859536">
              <a:lnSpc>
                <a:spcPct val="100000"/>
              </a:lnSpc>
              <a:spcBef>
                <a:spcPts val="0"/>
              </a:spcBef>
              <a:defRPr sz="3008"/>
            </a:pPr>
            <a:r>
              <a:rPr lang="en-US" sz="3008" dirty="0">
                <a:solidFill>
                  <a:prstClr val="black"/>
                </a:solidFill>
              </a:rPr>
              <a:t>Shorter Duration of Treatment (4 days vs. 9 days)</a:t>
            </a:r>
          </a:p>
        </p:txBody>
      </p:sp>
      <p:sp>
        <p:nvSpPr>
          <p:cNvPr id="9" name="TextBox 8"/>
          <p:cNvSpPr txBox="1"/>
          <p:nvPr/>
        </p:nvSpPr>
        <p:spPr>
          <a:xfrm>
            <a:off x="2430048" y="1842262"/>
            <a:ext cx="7077205" cy="307777"/>
          </a:xfrm>
          <a:prstGeom prst="rect">
            <a:avLst/>
          </a:prstGeom>
          <a:noFill/>
        </p:spPr>
        <p:txBody>
          <a:bodyPr wrap="square" rtlCol="0">
            <a:spAutoFit/>
          </a:bodyPr>
          <a:lstStyle/>
          <a:p>
            <a:r>
              <a:rPr lang="en-US" sz="1400" b="1">
                <a:solidFill>
                  <a:prstClr val="black"/>
                </a:solidFill>
                <a:latin typeface="Calibri Light" panose="020F0302020204030204"/>
                <a:ea typeface="+mj-ea"/>
                <a:cs typeface="+mj-cs"/>
              </a:rPr>
              <a:t>Maternal Opioid Treatment Human Experimental Research (MOTHER)   : NEJM 12/2010</a:t>
            </a:r>
            <a:endParaRPr lang="en-US" dirty="0"/>
          </a:p>
        </p:txBody>
      </p:sp>
    </p:spTree>
    <p:extLst>
      <p:ext uri="{BB962C8B-B14F-4D97-AF65-F5344CB8AC3E}">
        <p14:creationId xmlns:p14="http://schemas.microsoft.com/office/powerpoint/2010/main" val="1850267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5" y="690801"/>
            <a:ext cx="8918531" cy="1325563"/>
          </a:xfrm>
        </p:spPr>
        <p:txBody>
          <a:bodyPr/>
          <a:lstStyle/>
          <a:p>
            <a:pPr algn="ctr"/>
            <a:r>
              <a:rPr lang="it-IT" sz="4800" dirty="0">
                <a:solidFill>
                  <a:prstClr val="black"/>
                </a:solidFill>
                <a:latin typeface="+mn-lt"/>
              </a:rPr>
              <a:t>Naltrexone: Emerging Data in Pregnancy</a:t>
            </a:r>
            <a:endParaRPr lang="en-US" sz="4800" dirty="0">
              <a:latin typeface="+mn-lt"/>
            </a:endParaRPr>
          </a:p>
        </p:txBody>
      </p:sp>
      <p:sp>
        <p:nvSpPr>
          <p:cNvPr id="3" name="Content Placeholder 2"/>
          <p:cNvSpPr>
            <a:spLocks noGrp="1"/>
          </p:cNvSpPr>
          <p:nvPr>
            <p:ph idx="1"/>
          </p:nvPr>
        </p:nvSpPr>
        <p:spPr>
          <a:xfrm>
            <a:off x="199372" y="2141625"/>
            <a:ext cx="9145044" cy="4174342"/>
          </a:xfrm>
        </p:spPr>
        <p:txBody>
          <a:bodyPr/>
          <a:lstStyle/>
          <a:p>
            <a:pPr marL="457200" lvl="1" indent="-457200">
              <a:lnSpc>
                <a:spcPct val="100000"/>
              </a:lnSpc>
              <a:spcBef>
                <a:spcPts val="0"/>
              </a:spcBef>
              <a:buFont typeface="Arial" panose="020B0604020202020204" pitchFamily="34" charset="0"/>
              <a:buChar char="•"/>
              <a:defRPr sz="2100"/>
            </a:pPr>
            <a:r>
              <a:rPr lang="en-US" sz="2800" dirty="0">
                <a:solidFill>
                  <a:prstClr val="black"/>
                </a:solidFill>
              </a:rPr>
              <a:t>25 published human cases: all with normal birth outcomes(1)(2)(3)</a:t>
            </a:r>
          </a:p>
          <a:p>
            <a:pPr marL="457200" lvl="1" indent="-457200">
              <a:lnSpc>
                <a:spcPct val="100000"/>
              </a:lnSpc>
              <a:spcBef>
                <a:spcPts val="0"/>
              </a:spcBef>
              <a:buFont typeface="Arial" panose="020B0604020202020204" pitchFamily="34" charset="0"/>
              <a:buChar char="•"/>
              <a:defRPr sz="2100"/>
            </a:pPr>
            <a:r>
              <a:rPr lang="en-US" sz="2800" dirty="0">
                <a:solidFill>
                  <a:prstClr val="black"/>
                </a:solidFill>
              </a:rPr>
              <a:t>Animal literature without evidence for teratogenicity, although behavioral changes in animal offspring have been noted(4) </a:t>
            </a:r>
          </a:p>
          <a:p>
            <a:pPr marL="457200" lvl="1" indent="-457200">
              <a:lnSpc>
                <a:spcPct val="100000"/>
              </a:lnSpc>
              <a:spcBef>
                <a:spcPts val="0"/>
              </a:spcBef>
              <a:buFont typeface="Arial" panose="020B0604020202020204" pitchFamily="34" charset="0"/>
              <a:buChar char="•"/>
              <a:defRPr sz="2100"/>
            </a:pPr>
            <a:r>
              <a:rPr lang="en-US" sz="2800" dirty="0">
                <a:solidFill>
                  <a:prstClr val="black"/>
                </a:solidFill>
              </a:rPr>
              <a:t>No human long-term outcomes or developmental studies available</a:t>
            </a:r>
          </a:p>
          <a:p>
            <a:pPr marL="457200" lvl="1" indent="-457200">
              <a:lnSpc>
                <a:spcPct val="100000"/>
              </a:lnSpc>
              <a:spcBef>
                <a:spcPts val="0"/>
              </a:spcBef>
              <a:buFont typeface="Arial" panose="020B0604020202020204" pitchFamily="34" charset="0"/>
              <a:buChar char="•"/>
              <a:defRPr sz="2100"/>
            </a:pPr>
            <a:r>
              <a:rPr lang="en-US" sz="2800" dirty="0">
                <a:solidFill>
                  <a:prstClr val="black"/>
                </a:solidFill>
              </a:rPr>
              <a:t>May be appropriate for select patients</a:t>
            </a:r>
          </a:p>
          <a:p>
            <a:pPr marL="457200" lvl="1" indent="-457200">
              <a:lnSpc>
                <a:spcPct val="100000"/>
              </a:lnSpc>
              <a:spcBef>
                <a:spcPts val="0"/>
              </a:spcBef>
              <a:buFont typeface="Arial" panose="020B0604020202020204" pitchFamily="34" charset="0"/>
              <a:buChar char="•"/>
              <a:defRPr sz="2100"/>
            </a:pPr>
            <a:r>
              <a:rPr lang="en-US" sz="2800" dirty="0">
                <a:solidFill>
                  <a:prstClr val="black"/>
                </a:solidFill>
              </a:rPr>
              <a:t>High maternal interest in treatment without NAS sequelae(5)</a:t>
            </a:r>
          </a:p>
          <a:p>
            <a:pPr marL="0" lvl="1" indent="0">
              <a:lnSpc>
                <a:spcPct val="80000"/>
              </a:lnSpc>
              <a:buNone/>
              <a:defRPr sz="2100"/>
            </a:pPr>
            <a:endParaRPr lang="en-US" dirty="0">
              <a:solidFill>
                <a:prstClr val="black"/>
              </a:solidFill>
            </a:endParaRPr>
          </a:p>
        </p:txBody>
      </p:sp>
    </p:spTree>
    <p:extLst>
      <p:ext uri="{BB962C8B-B14F-4D97-AF65-F5344CB8AC3E}">
        <p14:creationId xmlns:p14="http://schemas.microsoft.com/office/powerpoint/2010/main" val="3852254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ECHO 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HO standard" id="{2E3AB137-BB73-4F5D-A6C3-9B3AAE3CE931}" vid="{B81DDB80-F8B4-402C-8FD7-784228A2D23A}"/>
    </a:ext>
  </a:extLst>
</a:theme>
</file>

<file path=ppt/theme/theme2.xml><?xml version="1.0" encoding="utf-8"?>
<a:theme xmlns:a="http://schemas.openxmlformats.org/drawingml/2006/main" name="Title Slides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ECHO 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HO standard" id="{2E3AB137-BB73-4F5D-A6C3-9B3AAE3CE931}" vid="{B81DDB80-F8B4-402C-8FD7-784228A2D23A}"/>
    </a:ext>
  </a:extLst>
</a:theme>
</file>

<file path=ppt/theme/theme5.xml><?xml version="1.0" encoding="utf-8"?>
<a:theme xmlns:a="http://schemas.openxmlformats.org/drawingml/2006/main" name="1_Title Slides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ECHO standard</Template>
  <TotalTime>5975</TotalTime>
  <Words>2325</Words>
  <Application>Microsoft Office PowerPoint</Application>
  <PresentationFormat>Widescreen</PresentationFormat>
  <Paragraphs>208</Paragraphs>
  <Slides>18</Slides>
  <Notes>12</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18</vt:i4>
      </vt:variant>
    </vt:vector>
  </HeadingPairs>
  <TitlesOfParts>
    <vt:vector size="30" baseType="lpstr">
      <vt:lpstr>Arial</vt:lpstr>
      <vt:lpstr>Calibri</vt:lpstr>
      <vt:lpstr>Calibri Light</vt:lpstr>
      <vt:lpstr>Cambria</vt:lpstr>
      <vt:lpstr>Gill Sans MT</vt:lpstr>
      <vt:lpstr>Wingdings</vt:lpstr>
      <vt:lpstr>ECHO standard</vt:lpstr>
      <vt:lpstr>Title Slides 2</vt:lpstr>
      <vt:lpstr>Multipurpose Slides</vt:lpstr>
      <vt:lpstr>1_ECHO standard</vt:lpstr>
      <vt:lpstr>1_Title Slides 2</vt:lpstr>
      <vt:lpstr>1_Multipurpose Slides</vt:lpstr>
      <vt:lpstr>Medication Assisted Treatment (MAT)  &amp; Pregnancy CA Hub and Spoke MAT ECHO® Clinic  Faculty: Candy Stockton-Joreteg, MD, Larissa Mooney, MD, Gloria Miele, Ph.D., Thomas E. Freese, Ph.D.  Monday, December 3rd, 2018  This project is supported by the Health Resources and Services Administration (HRSA) of the U.S. Department of Health and Human Services (HHS) under contract number HHSH250201600015C. This information or content and conclusions are those of the author and should not be construed as the official position or policy of, nor should any endorsements be inferred by HRSA, HHS or the U.S. Government.</vt:lpstr>
      <vt:lpstr>Pregnancy</vt:lpstr>
      <vt:lpstr>Gender and Opioid Use Disorder </vt:lpstr>
      <vt:lpstr>Pregnancy and Opioid Use Disorder (OUD)</vt:lpstr>
      <vt:lpstr>Gender, Pregnancy and OUD</vt:lpstr>
      <vt:lpstr>Medically Assisted Withdrawal in Pregnancy (Detoxification) </vt:lpstr>
      <vt:lpstr>TREATMENT OPTIONS FOR OUD IN PREGNANCY</vt:lpstr>
      <vt:lpstr>Neonatal Abstinence Syndrome: Methadone and Buprenorphine</vt:lpstr>
      <vt:lpstr>Naltrexone: Emerging Data in Pregnancy</vt:lpstr>
      <vt:lpstr>Intrapartum Care</vt:lpstr>
      <vt:lpstr>Postpartum  (patient wishes to avoid use opioids postpartum should be established) </vt:lpstr>
      <vt:lpstr>Naltrexone: Intrapartum and Postpartum </vt:lpstr>
      <vt:lpstr>Breastfeeding</vt:lpstr>
      <vt:lpstr>Contraception</vt:lpstr>
      <vt:lpstr>Acknowledgements Special Topics: Pregnant Women </vt:lpstr>
      <vt:lpstr>Questions/Discussion</vt:lpstr>
      <vt:lpstr>Case Presentation</vt:lpstr>
      <vt:lpstr>2019 Schedule - 4th Monday of the Month </vt:lpstr>
    </vt:vector>
  </TitlesOfParts>
  <Company>UNM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opioid use disorder</dc:title>
  <dc:creator>Miriam Suzanne Komaromy</dc:creator>
  <cp:lastModifiedBy>Christian Frable (Contract)</cp:lastModifiedBy>
  <cp:revision>244</cp:revision>
  <dcterms:created xsi:type="dcterms:W3CDTF">2016-12-18T21:20:04Z</dcterms:created>
  <dcterms:modified xsi:type="dcterms:W3CDTF">2018-12-12T20:23:02Z</dcterms:modified>
</cp:coreProperties>
</file>